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sldIdLst>
    <p:sldId id="256" r:id="rId2"/>
    <p:sldId id="282" r:id="rId3"/>
    <p:sldId id="1117" r:id="rId4"/>
    <p:sldId id="1125" r:id="rId5"/>
    <p:sldId id="1126" r:id="rId6"/>
    <p:sldId id="1127" r:id="rId7"/>
    <p:sldId id="1128" r:id="rId8"/>
    <p:sldId id="1129" r:id="rId9"/>
    <p:sldId id="1130" r:id="rId10"/>
    <p:sldId id="1131" r:id="rId11"/>
    <p:sldId id="1132" r:id="rId12"/>
    <p:sldId id="1133" r:id="rId13"/>
    <p:sldId id="1134" r:id="rId14"/>
    <p:sldId id="1135" r:id="rId15"/>
    <p:sldId id="1136" r:id="rId16"/>
    <p:sldId id="1137" r:id="rId17"/>
    <p:sldId id="1139" r:id="rId18"/>
    <p:sldId id="1140" r:id="rId19"/>
    <p:sldId id="1141" r:id="rId20"/>
    <p:sldId id="1138" r:id="rId21"/>
    <p:sldId id="1143" r:id="rId22"/>
    <p:sldId id="1144" r:id="rId23"/>
    <p:sldId id="1146" r:id="rId24"/>
    <p:sldId id="1147" r:id="rId25"/>
    <p:sldId id="1148" r:id="rId26"/>
    <p:sldId id="1149" r:id="rId27"/>
    <p:sldId id="1150" r:id="rId28"/>
    <p:sldId id="1151" r:id="rId29"/>
    <p:sldId id="1153" r:id="rId30"/>
    <p:sldId id="1152" r:id="rId31"/>
    <p:sldId id="1154" r:id="rId32"/>
    <p:sldId id="1155" r:id="rId33"/>
    <p:sldId id="1156" r:id="rId34"/>
    <p:sldId id="1157" r:id="rId35"/>
    <p:sldId id="1158" r:id="rId36"/>
    <p:sldId id="1159" r:id="rId37"/>
    <p:sldId id="1160" r:id="rId38"/>
    <p:sldId id="602" r:id="rId39"/>
    <p:sldId id="273" r:id="rId40"/>
    <p:sldId id="274" r:id="rId41"/>
    <p:sldId id="275" r:id="rId42"/>
    <p:sldId id="27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125"/>
            <p14:sldId id="1126"/>
            <p14:sldId id="1127"/>
            <p14:sldId id="1128"/>
            <p14:sldId id="1129"/>
            <p14:sldId id="1130"/>
            <p14:sldId id="1131"/>
            <p14:sldId id="1132"/>
            <p14:sldId id="1133"/>
            <p14:sldId id="1134"/>
            <p14:sldId id="1135"/>
            <p14:sldId id="1136"/>
            <p14:sldId id="1137"/>
            <p14:sldId id="1139"/>
            <p14:sldId id="1140"/>
            <p14:sldId id="1141"/>
            <p14:sldId id="1138"/>
            <p14:sldId id="1143"/>
            <p14:sldId id="1144"/>
            <p14:sldId id="1146"/>
            <p14:sldId id="1147"/>
            <p14:sldId id="1148"/>
            <p14:sldId id="1149"/>
            <p14:sldId id="1150"/>
            <p14:sldId id="1151"/>
            <p14:sldId id="1153"/>
            <p14:sldId id="1152"/>
            <p14:sldId id="1154"/>
            <p14:sldId id="1155"/>
            <p14:sldId id="1156"/>
            <p14:sldId id="1157"/>
            <p14:sldId id="1158"/>
            <p14:sldId id="1159"/>
            <p14:sldId id="116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234"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2021-05-13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Course summary</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Course summary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Course summary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Course summary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Course summary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Course summary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Course summary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Course summary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8.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0.bin"/><Relationship Id="rId3" Type="http://schemas.openxmlformats.org/officeDocument/2006/relationships/audio" Target="../media/media18.m4a"/><Relationship Id="rId7" Type="http://schemas.openxmlformats.org/officeDocument/2006/relationships/oleObject" Target="../embeddings/oleObject7.bin"/><Relationship Id="rId12" Type="http://schemas.openxmlformats.org/officeDocument/2006/relationships/image" Target="../media/image17.wmf"/><Relationship Id="rId17" Type="http://schemas.openxmlformats.org/officeDocument/2006/relationships/image" Target="../media/image8.png"/><Relationship Id="rId2" Type="http://schemas.microsoft.com/office/2007/relationships/media" Target="../media/media18.m4a"/><Relationship Id="rId16" Type="http://schemas.openxmlformats.org/officeDocument/2006/relationships/image" Target="../media/image19.wmf"/><Relationship Id="rId1" Type="http://schemas.openxmlformats.org/officeDocument/2006/relationships/tags" Target="../tags/tag16.xml"/><Relationship Id="rId6" Type="http://schemas.openxmlformats.org/officeDocument/2006/relationships/image" Target="../media/image14.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16.wmf"/><Relationship Id="rId4" Type="http://schemas.openxmlformats.org/officeDocument/2006/relationships/slideLayout" Target="../slideLayouts/slideLayout2.xml"/><Relationship Id="rId9" Type="http://schemas.openxmlformats.org/officeDocument/2006/relationships/oleObject" Target="../embeddings/oleObject8.bin"/><Relationship Id="rId14" Type="http://schemas.openxmlformats.org/officeDocument/2006/relationships/image" Target="../media/image18.wmf"/></Relationships>
</file>

<file path=ppt/slides/_rels/slide19.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6.bin"/><Relationship Id="rId3" Type="http://schemas.openxmlformats.org/officeDocument/2006/relationships/audio" Target="../media/media19.m4a"/><Relationship Id="rId7" Type="http://schemas.openxmlformats.org/officeDocument/2006/relationships/oleObject" Target="../embeddings/oleObject13.bin"/><Relationship Id="rId12" Type="http://schemas.openxmlformats.org/officeDocument/2006/relationships/image" Target="../media/image23.wmf"/><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0.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image" Target="../media/image8.png"/><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4.bin"/><Relationship Id="rId14" Type="http://schemas.openxmlformats.org/officeDocument/2006/relationships/image" Target="../media/image2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8.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22.m4a"/><Relationship Id="rId7" Type="http://schemas.openxmlformats.org/officeDocument/2006/relationships/oleObject" Target="../embeddings/oleObject19.bin"/><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26.wmf"/><Relationship Id="rId5"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8.png"/><Relationship Id="rId3" Type="http://schemas.openxmlformats.org/officeDocument/2006/relationships/audio" Target="../media/media23.m4a"/><Relationship Id="rId7" Type="http://schemas.openxmlformats.org/officeDocument/2006/relationships/oleObject" Target="../embeddings/oleObject21.bin"/><Relationship Id="rId12" Type="http://schemas.openxmlformats.org/officeDocument/2006/relationships/image" Target="../media/image31.wmf"/><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28.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25.m4a"/><Relationship Id="rId7" Type="http://schemas.openxmlformats.org/officeDocument/2006/relationships/oleObject" Target="../embeddings/oleObject25.bin"/><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32.wmf"/><Relationship Id="rId5" Type="http://schemas.openxmlformats.org/officeDocument/2006/relationships/oleObject" Target="../embeddings/oleObject2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media28.m4a"/><Relationship Id="rId7" Type="http://schemas.openxmlformats.org/officeDocument/2006/relationships/oleObject" Target="../embeddings/oleObject27.bin"/><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34.wmf"/><Relationship Id="rId5" Type="http://schemas.openxmlformats.org/officeDocument/2006/relationships/oleObject" Target="../embeddings/oleObject2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7.m4a"/><Relationship Id="rId7" Type="http://schemas.openxmlformats.org/officeDocument/2006/relationships/oleObject" Target="../embeddings/oleObject3.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Course summary</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1C236DA4-77A4-42E2-B328-FC4D135BB9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4965"/>
    </mc:Choice>
    <mc:Fallback>
      <p:transition spd="slow" advTm="1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5"/>
            </a:pPr>
            <a:r>
              <a:rPr lang="en-US" dirty="0"/>
              <a:t>Taylor series</a:t>
            </a:r>
          </a:p>
          <a:p>
            <a:pPr lvl="2"/>
            <a:r>
              <a:rPr lang="en-US" dirty="0"/>
              <a:t>We revisited Taylor series from first year, and introduced an alternative notation:</a:t>
            </a:r>
          </a:p>
          <a:p>
            <a:pPr lvl="2"/>
            <a:endParaRPr lang="en-US" dirty="0"/>
          </a:p>
          <a:p>
            <a:pPr lvl="2"/>
            <a:endParaRPr lang="en-US" dirty="0"/>
          </a:p>
          <a:p>
            <a:pPr lvl="2"/>
            <a:r>
              <a:rPr lang="en-US" dirty="0"/>
              <a:t>We introduced the idea of using big-Oh notation to represent the error</a:t>
            </a:r>
          </a:p>
          <a:p>
            <a:pPr lvl="3"/>
            <a:r>
              <a:rPr lang="en-US" dirty="0"/>
              <a:t>The above </a:t>
            </a:r>
            <a:r>
              <a:rPr lang="en-US" i="1" dirty="0">
                <a:latin typeface="Times New Roman" panose="02020603050405020304" pitchFamily="18" charset="0"/>
              </a:rPr>
              <a:t>n</a:t>
            </a:r>
            <a:r>
              <a:rPr lang="en-US" baseline="30000" dirty="0"/>
              <a:t>th</a:t>
            </a:r>
            <a:r>
              <a:rPr lang="en-US" dirty="0"/>
              <a:t>-order Taylor series approximation has an error that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a:t>
            </a:r>
          </a:p>
          <a:p>
            <a:pPr lvl="2"/>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70C9D554-B2C2-452B-AD81-172ED33013CD}"/>
              </a:ext>
            </a:extLst>
          </p:cNvPr>
          <p:cNvGraphicFramePr>
            <a:graphicFrameLocks noChangeAspect="1"/>
          </p:cNvGraphicFramePr>
          <p:nvPr>
            <p:extLst>
              <p:ext uri="{D42A27DB-BD31-4B8C-83A1-F6EECF244321}">
                <p14:modId xmlns:p14="http://schemas.microsoft.com/office/powerpoint/2010/main" val="3360043799"/>
              </p:ext>
            </p:extLst>
          </p:nvPr>
        </p:nvGraphicFramePr>
        <p:xfrm>
          <a:off x="593650" y="3702050"/>
          <a:ext cx="8086725" cy="717550"/>
        </p:xfrm>
        <a:graphic>
          <a:graphicData uri="http://schemas.openxmlformats.org/presentationml/2006/ole">
            <mc:AlternateContent xmlns:mc="http://schemas.openxmlformats.org/markup-compatibility/2006">
              <mc:Choice xmlns:v="urn:schemas-microsoft-com:vml" Requires="v">
                <p:oleObj name="Equation" r:id="rId5" imgW="5029200" imgH="444240" progId="Equation.DSMT4">
                  <p:embed/>
                </p:oleObj>
              </mc:Choice>
              <mc:Fallback>
                <p:oleObj name="Equation" r:id="rId5" imgW="5029200" imgH="444240" progId="Equation.DSMT4">
                  <p:embed/>
                  <p:pic>
                    <p:nvPicPr>
                      <p:cNvPr id="7" name="Object 6">
                        <a:extLst>
                          <a:ext uri="{FF2B5EF4-FFF2-40B4-BE49-F238E27FC236}">
                            <a16:creationId xmlns:a16="http://schemas.microsoft.com/office/drawing/2014/main" id="{F908D2E5-922D-46AE-8E6E-5EA2862EFB1A}"/>
                          </a:ext>
                        </a:extLst>
                      </p:cNvPr>
                      <p:cNvPicPr/>
                      <p:nvPr/>
                    </p:nvPicPr>
                    <p:blipFill>
                      <a:blip r:embed="rId6"/>
                      <a:stretch>
                        <a:fillRect/>
                      </a:stretch>
                    </p:blipFill>
                    <p:spPr>
                      <a:xfrm>
                        <a:off x="593650" y="3702050"/>
                        <a:ext cx="8086725" cy="7175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DB96000-E040-4C7E-919B-DE51286202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4779609"/>
      </p:ext>
    </p:extLst>
  </p:cSld>
  <p:clrMapOvr>
    <a:masterClrMapping/>
  </p:clrMapOvr>
  <mc:AlternateContent xmlns:mc="http://schemas.openxmlformats.org/markup-compatibility/2006">
    <mc:Choice xmlns:p14="http://schemas.microsoft.com/office/powerpoint/2010/main" Requires="p14">
      <p:transition spd="slow" p14:dur="2000" advTm="54466"/>
    </mc:Choice>
    <mc:Fallback>
      <p:transition spd="slow" advTm="5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6"/>
            </a:pPr>
            <a:r>
              <a:rPr lang="en-US" dirty="0"/>
              <a:t>Bracketing</a:t>
            </a:r>
          </a:p>
          <a:p>
            <a:pPr lvl="2"/>
            <a:r>
              <a:rPr lang="en-US" dirty="0"/>
              <a:t>We described the idea of bracketing a solution</a:t>
            </a:r>
          </a:p>
          <a:p>
            <a:pPr lvl="2"/>
            <a:r>
              <a:rPr lang="en-US" dirty="0"/>
              <a:t>We looked at how a binary search brackets what we are looking for when we are searching for a value in an array</a:t>
            </a:r>
          </a:p>
          <a:p>
            <a:pPr lvl="2"/>
            <a:r>
              <a:rPr lang="en-US" dirty="0"/>
              <a:t>We introduced the concept of an interpolation search</a:t>
            </a:r>
          </a:p>
          <a:p>
            <a:pPr lvl="2"/>
            <a:r>
              <a:rPr lang="en-US" dirty="0"/>
              <a:t>Later, we saw</a:t>
            </a:r>
          </a:p>
          <a:p>
            <a:pPr lvl="3"/>
            <a:r>
              <a:rPr lang="en-US" dirty="0"/>
              <a:t>The bisection method,</a:t>
            </a:r>
            <a:br>
              <a:rPr lang="en-US" dirty="0"/>
            </a:br>
            <a:r>
              <a:rPr lang="en-US" dirty="0"/>
              <a:t>		which parallels a binary search</a:t>
            </a:r>
          </a:p>
          <a:p>
            <a:pPr lvl="3"/>
            <a:r>
              <a:rPr lang="en-US" dirty="0"/>
              <a:t>The bracketed secant method,</a:t>
            </a:r>
            <a:br>
              <a:rPr lang="en-US" dirty="0"/>
            </a:br>
            <a:r>
              <a:rPr lang="en-US" dirty="0"/>
              <a:t>		which parallels the interpolation search</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69328B97-E035-4A69-B124-6A8E54BA80C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7879530"/>
      </p:ext>
    </p:extLst>
  </p:cSld>
  <p:clrMapOvr>
    <a:masterClrMapping/>
  </p:clrMapOvr>
  <mc:AlternateContent xmlns:mc="http://schemas.openxmlformats.org/markup-compatibility/2006">
    <mc:Choice xmlns:p14="http://schemas.microsoft.com/office/powerpoint/2010/main" Requires="p14">
      <p:transition spd="slow" p14:dur="2000" advTm="65520"/>
    </mc:Choice>
    <mc:Fallback>
      <p:transition spd="slow" advTm="6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7"/>
            </a:pPr>
            <a:r>
              <a:rPr lang="en-US" dirty="0"/>
              <a:t>Intermediate-value theorem</a:t>
            </a:r>
          </a:p>
          <a:p>
            <a:pPr lvl="2"/>
            <a:r>
              <a:rPr lang="en-US" dirty="0"/>
              <a:t>Given a continuous function </a:t>
            </a:r>
            <a:r>
              <a:rPr lang="en-US" i="1" dirty="0">
                <a:latin typeface="Times New Roman" panose="02020603050405020304" pitchFamily="18" charset="0"/>
              </a:rPr>
              <a:t>f</a:t>
            </a:r>
            <a:r>
              <a:rPr lang="en-US" dirty="0"/>
              <a:t> defined on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br>
              <a:rPr lang="en-US" dirty="0"/>
            </a:br>
            <a:r>
              <a:rPr lang="en-US" dirty="0"/>
              <a:t>	and given a value of </a:t>
            </a:r>
            <a:r>
              <a:rPr lang="en-US" i="1" dirty="0">
                <a:latin typeface="Times New Roman" panose="02020603050405020304" pitchFamily="18" charset="0"/>
              </a:rPr>
              <a:t>y</a:t>
            </a:r>
            <a:r>
              <a:rPr lang="en-US" dirty="0"/>
              <a:t> that falls between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a:t>
            </a:r>
            <a:br>
              <a:rPr lang="en-US" dirty="0"/>
            </a:br>
            <a:r>
              <a:rPr lang="en-US" dirty="0"/>
              <a:t>	then there is an </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b</a:t>
            </a:r>
            <a:r>
              <a:rPr lang="en-US" dirty="0"/>
              <a:t> such that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pPr lvl="2"/>
            <a:r>
              <a:rPr lang="en-US" dirty="0"/>
              <a:t>Consequently, given </a:t>
            </a:r>
            <a:r>
              <a:rPr lang="en-US" i="1" dirty="0">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x</a:t>
            </a:r>
            <a:r>
              <a:rPr lang="en-US" i="1" dirty="0"/>
              <a:t>-</a:t>
            </a:r>
            <a:r>
              <a:rPr lang="en-US" dirty="0"/>
              <a:t>values on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br>
              <a:rPr lang="en-US" dirty="0"/>
            </a:br>
            <a:r>
              <a:rPr lang="en-US" dirty="0"/>
              <a:t>	then given a convex combination of </a:t>
            </a:r>
            <a:r>
              <a:rPr lang="en-US" i="1" dirty="0">
                <a:latin typeface="Times New Roman" panose="02020603050405020304" pitchFamily="18" charset="0"/>
              </a:rPr>
              <a:t>f</a:t>
            </a:r>
            <a:r>
              <a:rPr lang="en-US" dirty="0"/>
              <a:t> evaluated at these</a:t>
            </a:r>
            <a:br>
              <a:rPr lang="en-US" dirty="0"/>
            </a:br>
            <a:r>
              <a:rPr lang="en-US" dirty="0"/>
              <a:t>	</a:t>
            </a:r>
            <a:r>
              <a:rPr lang="en-US" i="1" dirty="0">
                <a:latin typeface="Times New Roman" panose="02020603050405020304" pitchFamily="18" charset="0"/>
              </a:rPr>
              <a:t>n</a:t>
            </a:r>
            <a:r>
              <a:rPr lang="en-US" dirty="0"/>
              <a:t> values must have an </a:t>
            </a:r>
            <a:r>
              <a:rPr lang="en-US" i="1" dirty="0">
                <a:latin typeface="Times New Roman" panose="02020603050405020304" pitchFamily="18" charset="0"/>
              </a:rPr>
              <a:t>a </a:t>
            </a:r>
            <a:r>
              <a:rPr lang="en-US" dirty="0">
                <a:latin typeface="Times New Roman" panose="02020603050405020304" pitchFamily="18" charset="0"/>
              </a:rPr>
              <a:t>≤ </a:t>
            </a:r>
            <a:r>
              <a:rPr lang="en-US" i="1" dirty="0">
                <a:latin typeface="Symbol" panose="05050102010706020507" pitchFamily="18" charset="2"/>
              </a:rPr>
              <a:t>x</a:t>
            </a:r>
            <a:r>
              <a:rPr lang="en-US" dirty="0">
                <a:latin typeface="Times New Roman" panose="02020603050405020304" pitchFamily="18" charset="0"/>
              </a:rPr>
              <a:t> ≤ </a:t>
            </a:r>
            <a:r>
              <a:rPr lang="en-US" i="1" dirty="0">
                <a:latin typeface="Times New Roman" panose="02020603050405020304" pitchFamily="18" charset="0"/>
              </a:rPr>
              <a:t>b</a:t>
            </a:r>
            <a:r>
              <a:rPr lang="en-US" i="1" dirty="0"/>
              <a:t> </a:t>
            </a:r>
            <a:r>
              <a:rPr lang="en-US" dirty="0"/>
              <a:t>such that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Symbol" panose="05050102010706020507" pitchFamily="18" charset="2"/>
              </a:rPr>
              <a:t>x</a:t>
            </a:r>
            <a:r>
              <a:rPr lang="en-US" dirty="0">
                <a:latin typeface="Times New Roman" panose="02020603050405020304" pitchFamily="18" charset="0"/>
              </a:rPr>
              <a:t>)</a:t>
            </a:r>
            <a:r>
              <a:rPr lang="en-US" dirty="0"/>
              <a:t> equals this 	convex combination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01E0FD74-BBA2-461C-BDCC-4F2CF9463F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9097292"/>
      </p:ext>
    </p:extLst>
  </p:cSld>
  <p:clrMapOvr>
    <a:masterClrMapping/>
  </p:clrMapOvr>
  <mc:AlternateContent xmlns:mc="http://schemas.openxmlformats.org/markup-compatibility/2006">
    <mc:Choice xmlns:p14="http://schemas.microsoft.com/office/powerpoint/2010/main" Requires="p14">
      <p:transition spd="slow" p14:dur="2000" advTm="59459"/>
    </mc:Choice>
    <mc:Fallback>
      <p:transition spd="slow" advTm="5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4. Sources of error</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Following this, we did a deep dive into looking at and categorizing sources of error in modelling and numerical algorithms</a:t>
            </a:r>
          </a:p>
          <a:p>
            <a:pPr lvl="1"/>
            <a:r>
              <a:rPr lang="en-US" dirty="0"/>
              <a:t>Random error: errors resulting from the inability to make perfectly precise and accurate measurements</a:t>
            </a:r>
          </a:p>
          <a:p>
            <a:pPr lvl="2"/>
            <a:r>
              <a:rPr lang="en-US" dirty="0"/>
              <a:t>These can be described through statistical distributions</a:t>
            </a:r>
          </a:p>
          <a:p>
            <a:pPr lvl="3"/>
            <a:r>
              <a:rPr lang="en-US" dirty="0"/>
              <a:t>We saw normally, uniformly and Poisson distributed errors</a:t>
            </a:r>
          </a:p>
          <a:p>
            <a:pPr lvl="1"/>
            <a:r>
              <a:rPr lang="en-US" dirty="0"/>
              <a:t>Systematic errors: errors that we can measure and compensate for in our models</a:t>
            </a:r>
          </a:p>
          <a:p>
            <a:r>
              <a:rPr lang="en-US" dirty="0"/>
              <a:t>We then looked at sources of error:</a:t>
            </a:r>
          </a:p>
          <a:p>
            <a:pPr lvl="1"/>
            <a:r>
              <a:rPr lang="en-US" dirty="0"/>
              <a:t>Floating-point truncation error due to finite precision</a:t>
            </a:r>
          </a:p>
          <a:p>
            <a:pPr lvl="1"/>
            <a:r>
              <a:rPr lang="en-US" dirty="0"/>
              <a:t>Model, environmental, drift, production and calibration errors</a:t>
            </a:r>
          </a:p>
          <a:p>
            <a:r>
              <a:rPr lang="en-US" dirty="0"/>
              <a:t>We described how averaging repeated readings will minimize random errors</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66AA341C-C69C-49DB-8218-EF04CE96F9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0378509"/>
      </p:ext>
    </p:extLst>
  </p:cSld>
  <p:clrMapOvr>
    <a:masterClrMapping/>
  </p:clrMapOvr>
  <mc:AlternateContent xmlns:mc="http://schemas.openxmlformats.org/markup-compatibility/2006">
    <mc:Choice xmlns:p14="http://schemas.microsoft.com/office/powerpoint/2010/main" Requires="p14">
      <p:transition spd="slow" p14:dur="2000" advTm="105416"/>
    </mc:Choice>
    <mc:Fallback>
      <p:transition spd="slow" advTm="10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Categories of numerical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We then looked at four categories of numerical problems:</a:t>
            </a:r>
          </a:p>
          <a:p>
            <a:pPr marL="914400" lvl="1" indent="-457200">
              <a:buFont typeface="+mj-lt"/>
              <a:buAutoNum type="arabicPeriod"/>
            </a:pPr>
            <a:r>
              <a:rPr lang="en-US" dirty="0"/>
              <a:t>Approximating the values of expressions</a:t>
            </a:r>
          </a:p>
          <a:p>
            <a:pPr marL="914400" lvl="1" indent="-457200">
              <a:buFont typeface="+mj-lt"/>
              <a:buAutoNum type="arabicPeriod"/>
            </a:pPr>
            <a:r>
              <a:rPr lang="en-US" dirty="0"/>
              <a:t>Approximating the solutions to algebraic equations and systems of algebraic equations</a:t>
            </a:r>
          </a:p>
          <a:p>
            <a:pPr marL="131445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This </a:t>
            </a:r>
            <a:r>
              <a:rPr lang="en-US" dirty="0">
                <a:solidFill>
                  <a:prstClr val="white"/>
                </a:solidFill>
              </a:rPr>
              <a:t>linear equations and systems of linear equations</a:t>
            </a:r>
            <a:br>
              <a:rPr lang="en-US" dirty="0">
                <a:solidFill>
                  <a:prstClr val="white"/>
                </a:solidFill>
              </a:rPr>
            </a:br>
            <a:r>
              <a:rPr lang="en-US" dirty="0">
                <a:solidFill>
                  <a:prstClr val="white"/>
                </a:solidFill>
              </a:rPr>
              <a:t>together with non-linear equations and systems of non-linear equations which are reduced to root-finding problems</a:t>
            </a:r>
            <a:endParaRPr lang="en-US" dirty="0"/>
          </a:p>
          <a:p>
            <a:pPr marL="914400" lvl="1" indent="-457200">
              <a:buFont typeface="+mj-lt"/>
              <a:buAutoNum type="arabicPeriod"/>
            </a:pPr>
            <a:r>
              <a:rPr lang="en-US" dirty="0"/>
              <a:t>Approximating the solutions to analytic equations and systems of analytic equations</a:t>
            </a:r>
          </a:p>
          <a:p>
            <a:pPr marL="1314450" lvl="2" indent="-457200"/>
            <a:r>
              <a:rPr lang="en-US" dirty="0"/>
              <a:t>This includes differential, integral, and </a:t>
            </a:r>
            <a:r>
              <a:rPr lang="en-US" dirty="0" err="1"/>
              <a:t>integro</a:t>
            </a:r>
            <a:r>
              <a:rPr lang="en-US" dirty="0"/>
              <a:t>-differential equations, the latter two of which are reduced to differential equations</a:t>
            </a:r>
          </a:p>
          <a:p>
            <a:pPr marL="914400" lvl="1" indent="-457200">
              <a:buFont typeface="+mj-lt"/>
              <a:buAutoNum type="arabicPeriod"/>
            </a:pPr>
            <a:r>
              <a:rPr lang="en-US" dirty="0"/>
              <a:t>Approximating solutions to unconstrained optimization problems</a:t>
            </a:r>
          </a:p>
          <a:p>
            <a:pPr marL="914400" lvl="1" indent="-457200">
              <a:buFont typeface="+mj-lt"/>
              <a:buAutoNum type="arabicPeriod"/>
            </a:pPr>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92BC066C-4AE0-44CE-AB88-2761D3F3A2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6120682"/>
      </p:ext>
    </p:extLst>
  </p:cSld>
  <p:clrMapOvr>
    <a:masterClrMapping/>
  </p:clrMapOvr>
  <mc:AlternateContent xmlns:mc="http://schemas.openxmlformats.org/markup-compatibility/2006">
    <mc:Choice xmlns:p14="http://schemas.microsoft.com/office/powerpoint/2010/main" Requires="p14">
      <p:transition spd="slow" p14:dur="2000" advTm="83982"/>
    </mc:Choice>
    <mc:Fallback>
      <p:transition spd="slow" advTm="8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28617" cy="4525963"/>
          </a:xfrm>
        </p:spPr>
        <p:txBody>
          <a:bodyPr/>
          <a:lstStyle/>
          <a:p>
            <a:r>
              <a:rPr lang="en-US" dirty="0"/>
              <a:t>Our first class of problems was evaluating an expression to a value</a:t>
            </a:r>
          </a:p>
          <a:p>
            <a:pPr lvl="1"/>
            <a:r>
              <a:rPr lang="en-US" dirty="0"/>
              <a:t>We started by seeing that Horner’s rule is the most efficient and accurate algorithm for evaluating a polynomial at a point</a:t>
            </a:r>
          </a:p>
          <a:p>
            <a:pPr lvl="1"/>
            <a:r>
              <a:rPr lang="en-US" dirty="0"/>
              <a:t>The run time is </a:t>
            </a:r>
            <a:r>
              <a:rPr lang="en-US" dirty="0">
                <a:latin typeface="Times New Roman" panose="02020603050405020304" pitchFamily="18" charset="0"/>
              </a:rPr>
              <a:t>O(</a:t>
            </a:r>
            <a:r>
              <a:rPr lang="en-US" i="1" dirty="0">
                <a:latin typeface="Times New Roman" panose="02020603050405020304" pitchFamily="18" charset="0"/>
              </a:rPr>
              <a:t>n</a:t>
            </a:r>
            <a:r>
              <a:rPr lang="en-US" dirty="0">
                <a:latin typeface="Times New Roman" panose="02020603050405020304" pitchFamily="18" charset="0"/>
              </a:rPr>
              <a:t>)</a:t>
            </a:r>
            <a:r>
              <a:rPr lang="en-US" dirty="0"/>
              <a:t> where </a:t>
            </a:r>
            <a:r>
              <a:rPr lang="en-US" i="1" dirty="0">
                <a:latin typeface="Times New Roman" panose="02020603050405020304" pitchFamily="18" charset="0"/>
              </a:rPr>
              <a:t>n</a:t>
            </a:r>
            <a:r>
              <a:rPr lang="en-US" dirty="0"/>
              <a:t> is the degree of the polynomial</a:t>
            </a:r>
          </a:p>
          <a:p>
            <a:pPr lvl="2"/>
            <a:r>
              <a:rPr lang="en-US" dirty="0"/>
              <a:t>This requires </a:t>
            </a:r>
            <a:r>
              <a:rPr lang="en-US" i="1" dirty="0">
                <a:latin typeface="Times New Roman" panose="02020603050405020304" pitchFamily="18" charset="0"/>
              </a:rPr>
              <a:t>n</a:t>
            </a:r>
            <a:r>
              <a:rPr lang="en-US" dirty="0"/>
              <a:t> additions and </a:t>
            </a:r>
            <a:r>
              <a:rPr lang="en-US" i="1" dirty="0">
                <a:latin typeface="Times New Roman" panose="02020603050405020304" pitchFamily="18" charset="0"/>
              </a:rPr>
              <a:t>n</a:t>
            </a:r>
            <a:r>
              <a:rPr lang="en-US" dirty="0"/>
              <a:t> multiplications</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1F330190-3295-4D7B-BB7B-FE212CDE8A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047261"/>
      </p:ext>
    </p:extLst>
  </p:cSld>
  <p:clrMapOvr>
    <a:masterClrMapping/>
  </p:clrMapOvr>
  <mc:AlternateContent xmlns:mc="http://schemas.openxmlformats.org/markup-compatibility/2006">
    <mc:Choice xmlns:p14="http://schemas.microsoft.com/office/powerpoint/2010/main" Requires="p14">
      <p:transition spd="slow" p14:dur="2000" advTm="30593"/>
    </mc:Choice>
    <mc:Fallback>
      <p:transition spd="slow" advTm="3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50133" cy="4525963"/>
          </a:xfrm>
        </p:spPr>
        <p:txBody>
          <a:bodyPr/>
          <a:lstStyle/>
          <a:p>
            <a:r>
              <a:rPr lang="en-US" dirty="0"/>
              <a:t>Our first class of problems was evaluating an expression to a value</a:t>
            </a:r>
          </a:p>
          <a:p>
            <a:pPr lvl="1"/>
            <a:r>
              <a:rPr lang="en-US" dirty="0"/>
              <a:t>Next, we considered polynomials interpolating equally-spaced points as a basis of evaluation</a:t>
            </a:r>
          </a:p>
          <a:p>
            <a:pPr lvl="2"/>
            <a:r>
              <a:rPr lang="en-US" dirty="0"/>
              <a:t>We approximated the value of a function at a point between the given equally-spaced points</a:t>
            </a:r>
          </a:p>
          <a:p>
            <a:pPr lvl="2"/>
            <a:r>
              <a:rPr lang="en-US" dirty="0"/>
              <a:t>Estimating the derivative at a point</a:t>
            </a:r>
          </a:p>
          <a:p>
            <a:pPr lvl="2"/>
            <a:r>
              <a:rPr lang="en-US" dirty="0"/>
              <a:t>Estimating an integral between two points</a:t>
            </a:r>
          </a:p>
          <a:p>
            <a:pPr lvl="1"/>
            <a:r>
              <a:rPr lang="en-US" dirty="0"/>
              <a:t>A reminder: we had to solve the system with the </a:t>
            </a:r>
            <a:r>
              <a:rPr lang="en-US" dirty="0" err="1"/>
              <a:t>Vandermonde</a:t>
            </a:r>
            <a:r>
              <a:rPr lang="en-US" dirty="0"/>
              <a:t> matrix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7" name="Object 6">
            <a:extLst>
              <a:ext uri="{FF2B5EF4-FFF2-40B4-BE49-F238E27FC236}">
                <a16:creationId xmlns:a16="http://schemas.microsoft.com/office/drawing/2014/main" id="{FDFFCFFE-8832-4728-8EC6-7BBE2096F7AA}"/>
              </a:ext>
            </a:extLst>
          </p:cNvPr>
          <p:cNvGraphicFramePr>
            <a:graphicFrameLocks noChangeAspect="1"/>
          </p:cNvGraphicFramePr>
          <p:nvPr>
            <p:extLst>
              <p:ext uri="{D42A27DB-BD31-4B8C-83A1-F6EECF244321}">
                <p14:modId xmlns:p14="http://schemas.microsoft.com/office/powerpoint/2010/main" val="127311284"/>
              </p:ext>
            </p:extLst>
          </p:nvPr>
        </p:nvGraphicFramePr>
        <p:xfrm>
          <a:off x="2121042" y="4511080"/>
          <a:ext cx="785639" cy="361125"/>
        </p:xfrm>
        <a:graphic>
          <a:graphicData uri="http://schemas.openxmlformats.org/presentationml/2006/ole">
            <mc:AlternateContent xmlns:mc="http://schemas.openxmlformats.org/markup-compatibility/2006">
              <mc:Choice xmlns:v="urn:schemas-microsoft-com:vml" Requires="v">
                <p:oleObj name="Equation" r:id="rId5" imgW="444240" imgH="203040" progId="Equation.DSMT4">
                  <p:embed/>
                </p:oleObj>
              </mc:Choice>
              <mc:Fallback>
                <p:oleObj name="Equation" r:id="rId5" imgW="444240" imgH="203040" progId="Equation.DSMT4">
                  <p:embed/>
                  <p:pic>
                    <p:nvPicPr>
                      <p:cNvPr id="8" name="Object 7">
                        <a:extLst>
                          <a:ext uri="{FF2B5EF4-FFF2-40B4-BE49-F238E27FC236}">
                            <a16:creationId xmlns:a16="http://schemas.microsoft.com/office/drawing/2014/main" id="{CC04584F-DDAD-455C-9E4C-01FB7FC3DEFD}"/>
                          </a:ext>
                        </a:extLst>
                      </p:cNvPr>
                      <p:cNvPicPr/>
                      <p:nvPr/>
                    </p:nvPicPr>
                    <p:blipFill>
                      <a:blip r:embed="rId6"/>
                      <a:stretch>
                        <a:fillRect/>
                      </a:stretch>
                    </p:blipFill>
                    <p:spPr>
                      <a:xfrm>
                        <a:off x="2121042" y="4511080"/>
                        <a:ext cx="785639" cy="36112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E55A07FA-66B9-40C3-815E-BA01C86BAA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12617156"/>
      </p:ext>
    </p:extLst>
  </p:cSld>
  <p:clrMapOvr>
    <a:masterClrMapping/>
  </p:clrMapOvr>
  <mc:AlternateContent xmlns:mc="http://schemas.openxmlformats.org/markup-compatibility/2006">
    <mc:Choice xmlns:p14="http://schemas.microsoft.com/office/powerpoint/2010/main" Requires="p14">
      <p:transition spd="slow" p14:dur="2000" advTm="6280"/>
    </mc:Choice>
    <mc:Fallback>
      <p:transition spd="slow" advTm="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17860" cy="4525963"/>
          </a:xfrm>
        </p:spPr>
        <p:txBody>
          <a:bodyPr/>
          <a:lstStyle/>
          <a:p>
            <a:r>
              <a:rPr lang="en-US" dirty="0"/>
              <a:t>Our first class of problems was evaluating an expression to a value</a:t>
            </a:r>
          </a:p>
          <a:p>
            <a:pPr lvl="1"/>
            <a:r>
              <a:rPr lang="en-US" dirty="0"/>
              <a:t>Next, we considered polynomials interpolating equally-spaced points as a basis of evaluation</a:t>
            </a:r>
          </a:p>
          <a:p>
            <a:pPr lvl="2"/>
            <a:r>
              <a:rPr lang="en-US" dirty="0"/>
              <a:t>To evaluate an interpolating polynomial between two or four </a:t>
            </a:r>
            <a:br>
              <a:rPr lang="en-US" dirty="0"/>
            </a:br>
            <a:r>
              <a:rPr lang="en-US" dirty="0"/>
              <a:t>points, we shifted and scaled the </a:t>
            </a:r>
            <a:r>
              <a:rPr lang="en-US" i="1" dirty="0"/>
              <a:t>x</a:t>
            </a:r>
            <a:r>
              <a:rPr lang="en-US" dirty="0"/>
              <a:t>-values to the points</a:t>
            </a:r>
            <a:br>
              <a:rPr lang="en-US" dirty="0"/>
            </a:br>
            <a:r>
              <a:rPr lang="en-US" dirty="0"/>
              <a:t>	–0.5, 0.5    or    –1.5, –0.5, 0.5, 1.5,</a:t>
            </a:r>
          </a:p>
          <a:p>
            <a:pPr marL="914400" lvl="2" indent="0">
              <a:buNone/>
            </a:pPr>
            <a:r>
              <a:rPr lang="en-US" dirty="0"/>
              <a:t>    respectively, and evaluated the polynomial at –0.5 &lt; </a:t>
            </a:r>
            <a:r>
              <a:rPr lang="en-US" i="1" dirty="0">
                <a:latin typeface="Symbol" panose="05050102010706020507" pitchFamily="18" charset="2"/>
              </a:rPr>
              <a:t>d</a:t>
            </a:r>
            <a:r>
              <a:rPr lang="en-US" dirty="0"/>
              <a:t> &lt; 0.5</a:t>
            </a:r>
          </a:p>
          <a:p>
            <a:pPr lvl="2"/>
            <a:r>
              <a:rPr lang="en-US" dirty="0"/>
              <a:t>To evaluate an interpolating polynomial between the most recent of a sequence of points, shifting and scaling the </a:t>
            </a:r>
            <a:r>
              <a:rPr lang="en-US" i="1" dirty="0"/>
              <a:t>x</a:t>
            </a:r>
            <a:r>
              <a:rPr lang="en-US" dirty="0"/>
              <a:t>-values to the points</a:t>
            </a:r>
            <a:br>
              <a:rPr lang="en-US" dirty="0"/>
            </a:br>
            <a:r>
              <a:rPr lang="en-US" dirty="0"/>
              <a:t>	 –1.5, –0.5, 0.5    or    –2.5, –1.5, –0.5, 0.5,</a:t>
            </a:r>
          </a:p>
          <a:p>
            <a:pPr marL="914400" lvl="2" indent="0">
              <a:buNone/>
            </a:pPr>
            <a:r>
              <a:rPr lang="en-US" dirty="0"/>
              <a:t>    respectively, but still evaluating the polynomial at –0.5 &lt; </a:t>
            </a:r>
            <a:r>
              <a:rPr lang="en-US" i="1" dirty="0">
                <a:latin typeface="Symbol" panose="05050102010706020507" pitchFamily="18" charset="2"/>
              </a:rPr>
              <a:t>d</a:t>
            </a:r>
            <a:r>
              <a:rPr lang="en-US" dirty="0"/>
              <a:t> &lt; 0.5</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11" name="Audio 10">
            <a:hlinkClick r:id="" action="ppaction://media"/>
            <a:extLst>
              <a:ext uri="{FF2B5EF4-FFF2-40B4-BE49-F238E27FC236}">
                <a16:creationId xmlns:a16="http://schemas.microsoft.com/office/drawing/2014/main" id="{21C9455A-3A16-453A-A2AA-00648F504F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0798570"/>
      </p:ext>
    </p:extLst>
  </p:cSld>
  <p:clrMapOvr>
    <a:masterClrMapping/>
  </p:clrMapOvr>
  <mc:AlternateContent xmlns:mc="http://schemas.openxmlformats.org/markup-compatibility/2006">
    <mc:Choice xmlns:p14="http://schemas.microsoft.com/office/powerpoint/2010/main" Requires="p14">
      <p:transition spd="slow" p14:dur="2000" advTm="107668"/>
    </mc:Choice>
    <mc:Fallback>
      <p:transition spd="slow" advTm="10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07102" cy="4525963"/>
          </a:xfrm>
        </p:spPr>
        <p:txBody>
          <a:bodyPr/>
          <a:lstStyle/>
          <a:p>
            <a:r>
              <a:rPr lang="en-US" dirty="0"/>
              <a:t>Our first class of problems was evaluating an expression to a value</a:t>
            </a:r>
          </a:p>
          <a:p>
            <a:pPr lvl="1"/>
            <a:r>
              <a:rPr lang="en-US" dirty="0"/>
              <a:t>Next, we considered polynomials interpolating equally-spaced points as a basis of evaluation</a:t>
            </a:r>
          </a:p>
          <a:p>
            <a:pPr lvl="2"/>
            <a:r>
              <a:rPr lang="en-US" dirty="0"/>
              <a:t>We found we could approximate the derivative:</a:t>
            </a:r>
          </a:p>
          <a:p>
            <a:pPr lvl="2"/>
            <a:endParaRPr lang="en-US" sz="1800" dirty="0"/>
          </a:p>
          <a:p>
            <a:pPr lvl="2"/>
            <a:endParaRPr lang="en-US" sz="1800" dirty="0"/>
          </a:p>
          <a:p>
            <a:pPr lvl="2"/>
            <a:endParaRPr lang="en-US" sz="1800" dirty="0"/>
          </a:p>
          <a:p>
            <a:pPr lvl="2"/>
            <a:endParaRPr lang="en-US" sz="1800" dirty="0"/>
          </a:p>
          <a:p>
            <a:pPr marL="914400" lvl="2" indent="0">
              <a:buNone/>
            </a:pPr>
            <a:endParaRPr lang="en-US" sz="1800" dirty="0"/>
          </a:p>
          <a:p>
            <a:pPr lvl="2"/>
            <a:r>
              <a:rPr lang="en-US" dirty="0"/>
              <a:t>We could also approximate the second derivative:</a:t>
            </a:r>
          </a:p>
          <a:p>
            <a:pPr lvl="2"/>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7" name="Object 6">
            <a:extLst>
              <a:ext uri="{FF2B5EF4-FFF2-40B4-BE49-F238E27FC236}">
                <a16:creationId xmlns:a16="http://schemas.microsoft.com/office/drawing/2014/main" id="{B0F225FD-139C-4DA9-89C9-D8CA0C70E9BA}"/>
              </a:ext>
            </a:extLst>
          </p:cNvPr>
          <p:cNvGraphicFramePr>
            <a:graphicFrameLocks noChangeAspect="1"/>
          </p:cNvGraphicFramePr>
          <p:nvPr>
            <p:extLst>
              <p:ext uri="{D42A27DB-BD31-4B8C-83A1-F6EECF244321}">
                <p14:modId xmlns:p14="http://schemas.microsoft.com/office/powerpoint/2010/main" val="2633915104"/>
              </p:ext>
            </p:extLst>
          </p:nvPr>
        </p:nvGraphicFramePr>
        <p:xfrm>
          <a:off x="2147527" y="3033967"/>
          <a:ext cx="3453535" cy="614795"/>
        </p:xfrm>
        <a:graphic>
          <a:graphicData uri="http://schemas.openxmlformats.org/presentationml/2006/ole">
            <mc:AlternateContent xmlns:mc="http://schemas.openxmlformats.org/markup-compatibility/2006">
              <mc:Choice xmlns:v="urn:schemas-microsoft-com:vml" Requires="v">
                <p:oleObj name="Equation" r:id="rId5" imgW="2361960" imgH="419040" progId="Equation.DSMT4">
                  <p:embed/>
                </p:oleObj>
              </mc:Choice>
              <mc:Fallback>
                <p:oleObj name="Equation" r:id="rId5" imgW="2361960" imgH="419040" progId="Equation.DSMT4">
                  <p:embed/>
                  <p:pic>
                    <p:nvPicPr>
                      <p:cNvPr id="7" name="Object 6">
                        <a:extLst>
                          <a:ext uri="{FF2B5EF4-FFF2-40B4-BE49-F238E27FC236}">
                            <a16:creationId xmlns:a16="http://schemas.microsoft.com/office/drawing/2014/main" id="{70C9D554-B2C2-452B-AD81-172ED33013CD}"/>
                          </a:ext>
                        </a:extLst>
                      </p:cNvPr>
                      <p:cNvPicPr/>
                      <p:nvPr/>
                    </p:nvPicPr>
                    <p:blipFill>
                      <a:blip r:embed="rId6"/>
                      <a:stretch>
                        <a:fillRect/>
                      </a:stretch>
                    </p:blipFill>
                    <p:spPr>
                      <a:xfrm>
                        <a:off x="2147527" y="3033967"/>
                        <a:ext cx="3453535" cy="61479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C04584F-DDAD-455C-9E4C-01FB7FC3DEFD}"/>
              </a:ext>
            </a:extLst>
          </p:cNvPr>
          <p:cNvGraphicFramePr>
            <a:graphicFrameLocks noChangeAspect="1"/>
          </p:cNvGraphicFramePr>
          <p:nvPr>
            <p:extLst>
              <p:ext uri="{D42A27DB-BD31-4B8C-83A1-F6EECF244321}">
                <p14:modId xmlns:p14="http://schemas.microsoft.com/office/powerpoint/2010/main" val="840962491"/>
              </p:ext>
            </p:extLst>
          </p:nvPr>
        </p:nvGraphicFramePr>
        <p:xfrm>
          <a:off x="2093162" y="3600180"/>
          <a:ext cx="2821421" cy="614795"/>
        </p:xfrm>
        <a:graphic>
          <a:graphicData uri="http://schemas.openxmlformats.org/presentationml/2006/ole">
            <mc:AlternateContent xmlns:mc="http://schemas.openxmlformats.org/markup-compatibility/2006">
              <mc:Choice xmlns:v="urn:schemas-microsoft-com:vml" Requires="v">
                <p:oleObj name="Equation" r:id="rId7" imgW="1930320" imgH="419040" progId="Equation.DSMT4">
                  <p:embed/>
                </p:oleObj>
              </mc:Choice>
              <mc:Fallback>
                <p:oleObj name="Equation" r:id="rId7" imgW="1930320" imgH="419040" progId="Equation.DSMT4">
                  <p:embed/>
                  <p:pic>
                    <p:nvPicPr>
                      <p:cNvPr id="7" name="Object 6">
                        <a:extLst>
                          <a:ext uri="{FF2B5EF4-FFF2-40B4-BE49-F238E27FC236}">
                            <a16:creationId xmlns:a16="http://schemas.microsoft.com/office/drawing/2014/main" id="{B0F225FD-139C-4DA9-89C9-D8CA0C70E9BA}"/>
                          </a:ext>
                        </a:extLst>
                      </p:cNvPr>
                      <p:cNvPicPr/>
                      <p:nvPr/>
                    </p:nvPicPr>
                    <p:blipFill>
                      <a:blip r:embed="rId8"/>
                      <a:stretch>
                        <a:fillRect/>
                      </a:stretch>
                    </p:blipFill>
                    <p:spPr>
                      <a:xfrm>
                        <a:off x="2093162" y="3600180"/>
                        <a:ext cx="2821421" cy="61479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BD1C0DD-EA10-4257-809D-370271A69942}"/>
              </a:ext>
            </a:extLst>
          </p:cNvPr>
          <p:cNvGraphicFramePr>
            <a:graphicFrameLocks noChangeAspect="1"/>
          </p:cNvGraphicFramePr>
          <p:nvPr>
            <p:extLst>
              <p:ext uri="{D42A27DB-BD31-4B8C-83A1-F6EECF244321}">
                <p14:modId xmlns:p14="http://schemas.microsoft.com/office/powerpoint/2010/main" val="961241221"/>
              </p:ext>
            </p:extLst>
          </p:nvPr>
        </p:nvGraphicFramePr>
        <p:xfrm>
          <a:off x="2159044" y="4166393"/>
          <a:ext cx="4139045" cy="614795"/>
        </p:xfrm>
        <a:graphic>
          <a:graphicData uri="http://schemas.openxmlformats.org/presentationml/2006/ole">
            <mc:AlternateContent xmlns:mc="http://schemas.openxmlformats.org/markup-compatibility/2006">
              <mc:Choice xmlns:v="urn:schemas-microsoft-com:vml" Requires="v">
                <p:oleObj name="Equation" r:id="rId9" imgW="2831760" imgH="419040" progId="Equation.DSMT4">
                  <p:embed/>
                </p:oleObj>
              </mc:Choice>
              <mc:Fallback>
                <p:oleObj name="Equation" r:id="rId9" imgW="2831760" imgH="419040" progId="Equation.DSMT4">
                  <p:embed/>
                  <p:pic>
                    <p:nvPicPr>
                      <p:cNvPr id="8" name="Object 7">
                        <a:extLst>
                          <a:ext uri="{FF2B5EF4-FFF2-40B4-BE49-F238E27FC236}">
                            <a16:creationId xmlns:a16="http://schemas.microsoft.com/office/drawing/2014/main" id="{CC04584F-DDAD-455C-9E4C-01FB7FC3DEFD}"/>
                          </a:ext>
                        </a:extLst>
                      </p:cNvPr>
                      <p:cNvPicPr/>
                      <p:nvPr/>
                    </p:nvPicPr>
                    <p:blipFill>
                      <a:blip r:embed="rId10"/>
                      <a:stretch>
                        <a:fillRect/>
                      </a:stretch>
                    </p:blipFill>
                    <p:spPr>
                      <a:xfrm>
                        <a:off x="2159044" y="4166393"/>
                        <a:ext cx="4139045" cy="61479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BBF374E-B6AD-4890-AF99-E4B58C990FEE}"/>
              </a:ext>
            </a:extLst>
          </p:cNvPr>
          <p:cNvGraphicFramePr>
            <a:graphicFrameLocks noChangeAspect="1"/>
          </p:cNvGraphicFramePr>
          <p:nvPr>
            <p:extLst>
              <p:ext uri="{D42A27DB-BD31-4B8C-83A1-F6EECF244321}">
                <p14:modId xmlns:p14="http://schemas.microsoft.com/office/powerpoint/2010/main" val="3524068263"/>
              </p:ext>
            </p:extLst>
          </p:nvPr>
        </p:nvGraphicFramePr>
        <p:xfrm>
          <a:off x="2093162" y="5090050"/>
          <a:ext cx="4251325" cy="614362"/>
        </p:xfrm>
        <a:graphic>
          <a:graphicData uri="http://schemas.openxmlformats.org/presentationml/2006/ole">
            <mc:AlternateContent xmlns:mc="http://schemas.openxmlformats.org/markup-compatibility/2006">
              <mc:Choice xmlns:v="urn:schemas-microsoft-com:vml" Requires="v">
                <p:oleObj name="Equation" r:id="rId11" imgW="2908080" imgH="419040" progId="Equation.DSMT4">
                  <p:embed/>
                </p:oleObj>
              </mc:Choice>
              <mc:Fallback>
                <p:oleObj name="Equation" r:id="rId11" imgW="2908080" imgH="419040" progId="Equation.DSMT4">
                  <p:embed/>
                  <p:pic>
                    <p:nvPicPr>
                      <p:cNvPr id="7" name="Object 6">
                        <a:extLst>
                          <a:ext uri="{FF2B5EF4-FFF2-40B4-BE49-F238E27FC236}">
                            <a16:creationId xmlns:a16="http://schemas.microsoft.com/office/drawing/2014/main" id="{B0F225FD-139C-4DA9-89C9-D8CA0C70E9BA}"/>
                          </a:ext>
                        </a:extLst>
                      </p:cNvPr>
                      <p:cNvPicPr/>
                      <p:nvPr/>
                    </p:nvPicPr>
                    <p:blipFill>
                      <a:blip r:embed="rId12"/>
                      <a:stretch>
                        <a:fillRect/>
                      </a:stretch>
                    </p:blipFill>
                    <p:spPr>
                      <a:xfrm>
                        <a:off x="2093162" y="5090050"/>
                        <a:ext cx="4251325" cy="6143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179D29D-10C2-4B5E-8A86-2BDF3682BAE3}"/>
              </a:ext>
            </a:extLst>
          </p:cNvPr>
          <p:cNvGraphicFramePr>
            <a:graphicFrameLocks noChangeAspect="1"/>
          </p:cNvGraphicFramePr>
          <p:nvPr>
            <p:extLst>
              <p:ext uri="{D42A27DB-BD31-4B8C-83A1-F6EECF244321}">
                <p14:modId xmlns:p14="http://schemas.microsoft.com/office/powerpoint/2010/main" val="3451032623"/>
              </p:ext>
            </p:extLst>
          </p:nvPr>
        </p:nvGraphicFramePr>
        <p:xfrm>
          <a:off x="2093162" y="5625307"/>
          <a:ext cx="3971925" cy="615950"/>
        </p:xfrm>
        <a:graphic>
          <a:graphicData uri="http://schemas.openxmlformats.org/presentationml/2006/ole">
            <mc:AlternateContent xmlns:mc="http://schemas.openxmlformats.org/markup-compatibility/2006">
              <mc:Choice xmlns:v="urn:schemas-microsoft-com:vml" Requires="v">
                <p:oleObj name="Equation" r:id="rId13" imgW="2717640" imgH="419040" progId="Equation.DSMT4">
                  <p:embed/>
                </p:oleObj>
              </mc:Choice>
              <mc:Fallback>
                <p:oleObj name="Equation" r:id="rId13" imgW="2717640" imgH="419040" progId="Equation.DSMT4">
                  <p:embed/>
                  <p:pic>
                    <p:nvPicPr>
                      <p:cNvPr id="8" name="Object 7">
                        <a:extLst>
                          <a:ext uri="{FF2B5EF4-FFF2-40B4-BE49-F238E27FC236}">
                            <a16:creationId xmlns:a16="http://schemas.microsoft.com/office/drawing/2014/main" id="{CC04584F-DDAD-455C-9E4C-01FB7FC3DEFD}"/>
                          </a:ext>
                        </a:extLst>
                      </p:cNvPr>
                      <p:cNvPicPr/>
                      <p:nvPr/>
                    </p:nvPicPr>
                    <p:blipFill>
                      <a:blip r:embed="rId14"/>
                      <a:stretch>
                        <a:fillRect/>
                      </a:stretch>
                    </p:blipFill>
                    <p:spPr>
                      <a:xfrm>
                        <a:off x="2093162" y="5625307"/>
                        <a:ext cx="3971925" cy="6159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F3D62CD-C01F-4CA5-88F2-F262A9EF17A6}"/>
              </a:ext>
            </a:extLst>
          </p:cNvPr>
          <p:cNvGraphicFramePr>
            <a:graphicFrameLocks noChangeAspect="1"/>
          </p:cNvGraphicFramePr>
          <p:nvPr>
            <p:extLst>
              <p:ext uri="{D42A27DB-BD31-4B8C-83A1-F6EECF244321}">
                <p14:modId xmlns:p14="http://schemas.microsoft.com/office/powerpoint/2010/main" val="192640382"/>
              </p:ext>
            </p:extLst>
          </p:nvPr>
        </p:nvGraphicFramePr>
        <p:xfrm>
          <a:off x="2085975" y="6215063"/>
          <a:ext cx="5287963" cy="614362"/>
        </p:xfrm>
        <a:graphic>
          <a:graphicData uri="http://schemas.openxmlformats.org/presentationml/2006/ole">
            <mc:AlternateContent xmlns:mc="http://schemas.openxmlformats.org/markup-compatibility/2006">
              <mc:Choice xmlns:v="urn:schemas-microsoft-com:vml" Requires="v">
                <p:oleObj name="Equation" r:id="rId15" imgW="3619440" imgH="419040" progId="Equation.DSMT4">
                  <p:embed/>
                </p:oleObj>
              </mc:Choice>
              <mc:Fallback>
                <p:oleObj name="Equation" r:id="rId15" imgW="3619440" imgH="419040" progId="Equation.DSMT4">
                  <p:embed/>
                  <p:pic>
                    <p:nvPicPr>
                      <p:cNvPr id="9" name="Object 8">
                        <a:extLst>
                          <a:ext uri="{FF2B5EF4-FFF2-40B4-BE49-F238E27FC236}">
                            <a16:creationId xmlns:a16="http://schemas.microsoft.com/office/drawing/2014/main" id="{1BD1C0DD-EA10-4257-809D-370271A69942}"/>
                          </a:ext>
                        </a:extLst>
                      </p:cNvPr>
                      <p:cNvPicPr/>
                      <p:nvPr/>
                    </p:nvPicPr>
                    <p:blipFill>
                      <a:blip r:embed="rId16"/>
                      <a:stretch>
                        <a:fillRect/>
                      </a:stretch>
                    </p:blipFill>
                    <p:spPr>
                      <a:xfrm>
                        <a:off x="2085975" y="6215063"/>
                        <a:ext cx="5287963" cy="614362"/>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F518BFD2-A5B2-41A4-98D3-818CC9674877}"/>
              </a:ext>
            </a:extLst>
          </p:cNvPr>
          <p:cNvSpPr txBox="1"/>
          <p:nvPr/>
        </p:nvSpPr>
        <p:spPr>
          <a:xfrm>
            <a:off x="6199262" y="3431162"/>
            <a:ext cx="2960805" cy="646331"/>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Centered and backward divided-difference formulas</a:t>
            </a:r>
            <a:endParaRPr lang="en-US" sz="1400" dirty="0"/>
          </a:p>
        </p:txBody>
      </p:sp>
      <p:pic>
        <p:nvPicPr>
          <p:cNvPr id="18" name="Audio 17">
            <a:hlinkClick r:id="" action="ppaction://media"/>
            <a:extLst>
              <a:ext uri="{FF2B5EF4-FFF2-40B4-BE49-F238E27FC236}">
                <a16:creationId xmlns:a16="http://schemas.microsoft.com/office/drawing/2014/main" id="{A5646317-E03E-4F7E-B63E-8E186BC5824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34902173"/>
      </p:ext>
    </p:extLst>
  </p:cSld>
  <p:clrMapOvr>
    <a:masterClrMapping/>
  </p:clrMapOvr>
  <mc:AlternateContent xmlns:mc="http://schemas.openxmlformats.org/markup-compatibility/2006">
    <mc:Choice xmlns:p14="http://schemas.microsoft.com/office/powerpoint/2010/main" Requires="p14">
      <p:transition spd="slow" p14:dur="2000" advTm="108435"/>
    </mc:Choice>
    <mc:Fallback>
      <p:transition spd="slow" advTm="10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8"/>
                </p:tgtEl>
              </p:cMediaNode>
            </p:audio>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07102" cy="4525963"/>
          </a:xfrm>
        </p:spPr>
        <p:txBody>
          <a:bodyPr/>
          <a:lstStyle/>
          <a:p>
            <a:r>
              <a:rPr lang="en-US" dirty="0"/>
              <a:t>Our first class of problems was evaluating an expression to a value</a:t>
            </a:r>
          </a:p>
          <a:p>
            <a:pPr lvl="1"/>
            <a:r>
              <a:rPr lang="en-US" dirty="0"/>
              <a:t>Next, we considered polynomials interpolating equally-spaced points as a basis of evaluation</a:t>
            </a:r>
          </a:p>
          <a:p>
            <a:pPr lvl="2"/>
            <a:r>
              <a:rPr lang="en-US" dirty="0"/>
              <a:t>We found we can also approximate integration across an interval</a:t>
            </a:r>
          </a:p>
          <a:p>
            <a:pPr lvl="2"/>
            <a:endParaRPr lang="en-US" sz="1800" dirty="0"/>
          </a:p>
          <a:p>
            <a:pPr lvl="2"/>
            <a:endParaRPr lang="en-US" sz="1800" dirty="0"/>
          </a:p>
          <a:p>
            <a:pPr lvl="2"/>
            <a:endParaRPr lang="en-US" sz="1800" dirty="0"/>
          </a:p>
          <a:p>
            <a:pPr lvl="2"/>
            <a:endParaRPr lang="en-US" sz="1800" dirty="0"/>
          </a:p>
          <a:p>
            <a:pPr marL="914400" lvl="2" indent="0">
              <a:buNone/>
            </a:pPr>
            <a:endParaRPr lang="en-US" sz="1800" dirty="0"/>
          </a:p>
          <a:p>
            <a:pPr lvl="2"/>
            <a:r>
              <a:rPr lang="en-US" dirty="0"/>
              <a:t>We could also use previous information</a:t>
            </a:r>
          </a:p>
          <a:p>
            <a:pPr lvl="2"/>
            <a:endParaRPr lang="en-US" dirty="0"/>
          </a:p>
          <a:p>
            <a:pPr lvl="2"/>
            <a:endParaRPr lang="en-US" dirty="0"/>
          </a:p>
          <a:p>
            <a:pPr lvl="2"/>
            <a:endParaRPr lang="en-US" dirty="0"/>
          </a:p>
          <a:p>
            <a:pPr lvl="2"/>
            <a:r>
              <a:rPr lang="en-US" dirty="0"/>
              <a:t>Composite applications reduced </a:t>
            </a:r>
            <a:r>
              <a:rPr lang="en-US" i="1" dirty="0"/>
              <a:t>h,</a:t>
            </a:r>
            <a:br>
              <a:rPr lang="en-US" i="1" dirty="0"/>
            </a:br>
            <a:r>
              <a:rPr lang="en-US" i="1" dirty="0"/>
              <a:t>	</a:t>
            </a:r>
            <a:r>
              <a:rPr lang="en-US" dirty="0"/>
              <a:t>but also reduced the error term by one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7" name="Object 6">
            <a:extLst>
              <a:ext uri="{FF2B5EF4-FFF2-40B4-BE49-F238E27FC236}">
                <a16:creationId xmlns:a16="http://schemas.microsoft.com/office/drawing/2014/main" id="{B0F225FD-139C-4DA9-89C9-D8CA0C70E9BA}"/>
              </a:ext>
            </a:extLst>
          </p:cNvPr>
          <p:cNvGraphicFramePr>
            <a:graphicFrameLocks noChangeAspect="1"/>
          </p:cNvGraphicFramePr>
          <p:nvPr>
            <p:extLst>
              <p:ext uri="{D42A27DB-BD31-4B8C-83A1-F6EECF244321}">
                <p14:modId xmlns:p14="http://schemas.microsoft.com/office/powerpoint/2010/main" val="2178905693"/>
              </p:ext>
            </p:extLst>
          </p:nvPr>
        </p:nvGraphicFramePr>
        <p:xfrm>
          <a:off x="2064444" y="3033713"/>
          <a:ext cx="3768725" cy="614362"/>
        </p:xfrm>
        <a:graphic>
          <a:graphicData uri="http://schemas.openxmlformats.org/presentationml/2006/ole">
            <mc:AlternateContent xmlns:mc="http://schemas.openxmlformats.org/markup-compatibility/2006">
              <mc:Choice xmlns:v="urn:schemas-microsoft-com:vml" Requires="v">
                <p:oleObj name="Equation" r:id="rId5" imgW="2577960" imgH="419040" progId="Equation.DSMT4">
                  <p:embed/>
                </p:oleObj>
              </mc:Choice>
              <mc:Fallback>
                <p:oleObj name="Equation" r:id="rId5" imgW="2577960" imgH="419040" progId="Equation.DSMT4">
                  <p:embed/>
                  <p:pic>
                    <p:nvPicPr>
                      <p:cNvPr id="7" name="Object 6">
                        <a:extLst>
                          <a:ext uri="{FF2B5EF4-FFF2-40B4-BE49-F238E27FC236}">
                            <a16:creationId xmlns:a16="http://schemas.microsoft.com/office/drawing/2014/main" id="{B0F225FD-139C-4DA9-89C9-D8CA0C70E9BA}"/>
                          </a:ext>
                        </a:extLst>
                      </p:cNvPr>
                      <p:cNvPicPr/>
                      <p:nvPr/>
                    </p:nvPicPr>
                    <p:blipFill>
                      <a:blip r:embed="rId6"/>
                      <a:stretch>
                        <a:fillRect/>
                      </a:stretch>
                    </p:blipFill>
                    <p:spPr>
                      <a:xfrm>
                        <a:off x="2064444" y="3033713"/>
                        <a:ext cx="3768725" cy="6143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C04584F-DDAD-455C-9E4C-01FB7FC3DEFD}"/>
              </a:ext>
            </a:extLst>
          </p:cNvPr>
          <p:cNvGraphicFramePr>
            <a:graphicFrameLocks noChangeAspect="1"/>
          </p:cNvGraphicFramePr>
          <p:nvPr>
            <p:extLst>
              <p:ext uri="{D42A27DB-BD31-4B8C-83A1-F6EECF244321}">
                <p14:modId xmlns:p14="http://schemas.microsoft.com/office/powerpoint/2010/main" val="1043233161"/>
              </p:ext>
            </p:extLst>
          </p:nvPr>
        </p:nvGraphicFramePr>
        <p:xfrm>
          <a:off x="2062517" y="3551238"/>
          <a:ext cx="5010150" cy="614362"/>
        </p:xfrm>
        <a:graphic>
          <a:graphicData uri="http://schemas.openxmlformats.org/presentationml/2006/ole">
            <mc:AlternateContent xmlns:mc="http://schemas.openxmlformats.org/markup-compatibility/2006">
              <mc:Choice xmlns:v="urn:schemas-microsoft-com:vml" Requires="v">
                <p:oleObj name="Equation" r:id="rId7" imgW="3429000" imgH="419040" progId="Equation.DSMT4">
                  <p:embed/>
                </p:oleObj>
              </mc:Choice>
              <mc:Fallback>
                <p:oleObj name="Equation" r:id="rId7" imgW="3429000" imgH="419040" progId="Equation.DSMT4">
                  <p:embed/>
                  <p:pic>
                    <p:nvPicPr>
                      <p:cNvPr id="8" name="Object 7">
                        <a:extLst>
                          <a:ext uri="{FF2B5EF4-FFF2-40B4-BE49-F238E27FC236}">
                            <a16:creationId xmlns:a16="http://schemas.microsoft.com/office/drawing/2014/main" id="{CC04584F-DDAD-455C-9E4C-01FB7FC3DEFD}"/>
                          </a:ext>
                        </a:extLst>
                      </p:cNvPr>
                      <p:cNvPicPr/>
                      <p:nvPr/>
                    </p:nvPicPr>
                    <p:blipFill>
                      <a:blip r:embed="rId8"/>
                      <a:stretch>
                        <a:fillRect/>
                      </a:stretch>
                    </p:blipFill>
                    <p:spPr>
                      <a:xfrm>
                        <a:off x="2062517" y="3551238"/>
                        <a:ext cx="5010150" cy="6143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BD1C0DD-EA10-4257-809D-370271A69942}"/>
              </a:ext>
            </a:extLst>
          </p:cNvPr>
          <p:cNvGraphicFramePr>
            <a:graphicFrameLocks noChangeAspect="1"/>
          </p:cNvGraphicFramePr>
          <p:nvPr>
            <p:extLst>
              <p:ext uri="{D42A27DB-BD31-4B8C-83A1-F6EECF244321}">
                <p14:modId xmlns:p14="http://schemas.microsoft.com/office/powerpoint/2010/main" val="849843758"/>
              </p:ext>
            </p:extLst>
          </p:nvPr>
        </p:nvGraphicFramePr>
        <p:xfrm>
          <a:off x="2037644" y="4165600"/>
          <a:ext cx="6254750" cy="615950"/>
        </p:xfrm>
        <a:graphic>
          <a:graphicData uri="http://schemas.openxmlformats.org/presentationml/2006/ole">
            <mc:AlternateContent xmlns:mc="http://schemas.openxmlformats.org/markup-compatibility/2006">
              <mc:Choice xmlns:v="urn:schemas-microsoft-com:vml" Requires="v">
                <p:oleObj name="Equation" r:id="rId9" imgW="4279680" imgH="419040" progId="Equation.DSMT4">
                  <p:embed/>
                </p:oleObj>
              </mc:Choice>
              <mc:Fallback>
                <p:oleObj name="Equation" r:id="rId9" imgW="4279680" imgH="419040" progId="Equation.DSMT4">
                  <p:embed/>
                  <p:pic>
                    <p:nvPicPr>
                      <p:cNvPr id="9" name="Object 8">
                        <a:extLst>
                          <a:ext uri="{FF2B5EF4-FFF2-40B4-BE49-F238E27FC236}">
                            <a16:creationId xmlns:a16="http://schemas.microsoft.com/office/drawing/2014/main" id="{1BD1C0DD-EA10-4257-809D-370271A69942}"/>
                          </a:ext>
                        </a:extLst>
                      </p:cNvPr>
                      <p:cNvPicPr/>
                      <p:nvPr/>
                    </p:nvPicPr>
                    <p:blipFill>
                      <a:blip r:embed="rId10"/>
                      <a:stretch>
                        <a:fillRect/>
                      </a:stretch>
                    </p:blipFill>
                    <p:spPr>
                      <a:xfrm>
                        <a:off x="2037644" y="4165600"/>
                        <a:ext cx="6254750" cy="6159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BBF374E-B6AD-4890-AF99-E4B58C990FEE}"/>
              </a:ext>
            </a:extLst>
          </p:cNvPr>
          <p:cNvGraphicFramePr>
            <a:graphicFrameLocks noChangeAspect="1"/>
          </p:cNvGraphicFramePr>
          <p:nvPr>
            <p:extLst>
              <p:ext uri="{D42A27DB-BD31-4B8C-83A1-F6EECF244321}">
                <p14:modId xmlns:p14="http://schemas.microsoft.com/office/powerpoint/2010/main" val="3326388132"/>
              </p:ext>
            </p:extLst>
          </p:nvPr>
        </p:nvGraphicFramePr>
        <p:xfrm>
          <a:off x="2062517" y="5054619"/>
          <a:ext cx="4957762" cy="614363"/>
        </p:xfrm>
        <a:graphic>
          <a:graphicData uri="http://schemas.openxmlformats.org/presentationml/2006/ole">
            <mc:AlternateContent xmlns:mc="http://schemas.openxmlformats.org/markup-compatibility/2006">
              <mc:Choice xmlns:v="urn:schemas-microsoft-com:vml" Requires="v">
                <p:oleObj name="Equation" r:id="rId11" imgW="3390840" imgH="419040" progId="Equation.DSMT4">
                  <p:embed/>
                </p:oleObj>
              </mc:Choice>
              <mc:Fallback>
                <p:oleObj name="Equation" r:id="rId11" imgW="3390840" imgH="419040" progId="Equation.DSMT4">
                  <p:embed/>
                  <p:pic>
                    <p:nvPicPr>
                      <p:cNvPr id="10" name="Object 9">
                        <a:extLst>
                          <a:ext uri="{FF2B5EF4-FFF2-40B4-BE49-F238E27FC236}">
                            <a16:creationId xmlns:a16="http://schemas.microsoft.com/office/drawing/2014/main" id="{BBBF374E-B6AD-4890-AF99-E4B58C990FEE}"/>
                          </a:ext>
                        </a:extLst>
                      </p:cNvPr>
                      <p:cNvPicPr/>
                      <p:nvPr/>
                    </p:nvPicPr>
                    <p:blipFill>
                      <a:blip r:embed="rId12"/>
                      <a:stretch>
                        <a:fillRect/>
                      </a:stretch>
                    </p:blipFill>
                    <p:spPr>
                      <a:xfrm>
                        <a:off x="2062517" y="5054619"/>
                        <a:ext cx="4957762" cy="6143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179D29D-10C2-4B5E-8A86-2BDF3682BAE3}"/>
              </a:ext>
            </a:extLst>
          </p:cNvPr>
          <p:cNvGraphicFramePr>
            <a:graphicFrameLocks noChangeAspect="1"/>
          </p:cNvGraphicFramePr>
          <p:nvPr>
            <p:extLst>
              <p:ext uri="{D42A27DB-BD31-4B8C-83A1-F6EECF244321}">
                <p14:modId xmlns:p14="http://schemas.microsoft.com/office/powerpoint/2010/main" val="1847568273"/>
              </p:ext>
            </p:extLst>
          </p:nvPr>
        </p:nvGraphicFramePr>
        <p:xfrm>
          <a:off x="2037644" y="5625307"/>
          <a:ext cx="6070600" cy="615950"/>
        </p:xfrm>
        <a:graphic>
          <a:graphicData uri="http://schemas.openxmlformats.org/presentationml/2006/ole">
            <mc:AlternateContent xmlns:mc="http://schemas.openxmlformats.org/markup-compatibility/2006">
              <mc:Choice xmlns:v="urn:schemas-microsoft-com:vml" Requires="v">
                <p:oleObj name="Equation" r:id="rId13" imgW="4152600" imgH="419040" progId="Equation.DSMT4">
                  <p:embed/>
                </p:oleObj>
              </mc:Choice>
              <mc:Fallback>
                <p:oleObj name="Equation" r:id="rId13" imgW="4152600" imgH="419040" progId="Equation.DSMT4">
                  <p:embed/>
                  <p:pic>
                    <p:nvPicPr>
                      <p:cNvPr id="11" name="Object 10">
                        <a:extLst>
                          <a:ext uri="{FF2B5EF4-FFF2-40B4-BE49-F238E27FC236}">
                            <a16:creationId xmlns:a16="http://schemas.microsoft.com/office/drawing/2014/main" id="{0179D29D-10C2-4B5E-8A86-2BDF3682BAE3}"/>
                          </a:ext>
                        </a:extLst>
                      </p:cNvPr>
                      <p:cNvPicPr/>
                      <p:nvPr/>
                    </p:nvPicPr>
                    <p:blipFill>
                      <a:blip r:embed="rId14"/>
                      <a:stretch>
                        <a:fillRect/>
                      </a:stretch>
                    </p:blipFill>
                    <p:spPr>
                      <a:xfrm>
                        <a:off x="2037644" y="5625307"/>
                        <a:ext cx="6070600" cy="6159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897DDFC2-6F2F-4866-AE83-D1E81E302E2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9272727"/>
      </p:ext>
    </p:extLst>
  </p:cSld>
  <p:clrMapOvr>
    <a:masterClrMapping/>
  </p:clrMapOvr>
  <mc:AlternateContent xmlns:mc="http://schemas.openxmlformats.org/markup-compatibility/2006">
    <mc:Choice xmlns:p14="http://schemas.microsoft.com/office/powerpoint/2010/main" Requires="p14">
      <p:transition spd="slow" p14:dur="2000" advTm="151512"/>
    </mc:Choice>
    <mc:Fallback>
      <p:transition spd="slow" advTm="15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this course in numerical analysis</a:t>
            </a:r>
          </a:p>
          <a:p>
            <a:pPr lvl="1"/>
            <a:r>
              <a:rPr lang="en-US" dirty="0"/>
              <a:t>Describe the material covered</a:t>
            </a:r>
          </a:p>
          <a:p>
            <a:pPr lvl="1"/>
            <a:r>
              <a:rPr lang="en-US" dirty="0"/>
              <a:t>Highlight the interest aspects involved</a:t>
            </a:r>
          </a:p>
        </p:txBody>
      </p:sp>
      <p:sp>
        <p:nvSpPr>
          <p:cNvPr id="4" name="Footer Placeholder 3"/>
          <p:cNvSpPr>
            <a:spLocks noGrp="1"/>
          </p:cNvSpPr>
          <p:nvPr>
            <p:ph type="ftr" sz="quarter" idx="11"/>
          </p:nvPr>
        </p:nvSpPr>
        <p:spPr/>
        <p:txBody>
          <a:bodyPr/>
          <a:lstStyle/>
          <a:p>
            <a:r>
              <a:rPr lang="en-US"/>
              <a:t>Course summary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026FB973-02E3-414E-B9E8-E140990EE7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2898"/>
    </mc:Choice>
    <mc:Fallback>
      <p:transition spd="slow" advTm="1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17860" cy="4525963"/>
          </a:xfrm>
        </p:spPr>
        <p:txBody>
          <a:bodyPr/>
          <a:lstStyle/>
          <a:p>
            <a:r>
              <a:rPr lang="en-US" dirty="0"/>
              <a:t>Our first class of problems was evaluating an expression to a value</a:t>
            </a:r>
          </a:p>
          <a:p>
            <a:pPr lvl="1"/>
            <a:r>
              <a:rPr lang="en-US" dirty="0"/>
              <a:t>Finally, we considered least-squares best-fitting polynomials on equally-spaced points as a basis of evaluation</a:t>
            </a:r>
          </a:p>
          <a:p>
            <a:pPr lvl="2"/>
            <a:r>
              <a:rPr lang="en-US" dirty="0"/>
              <a:t>We approximated the value of a function at a point</a:t>
            </a:r>
          </a:p>
          <a:p>
            <a:pPr lvl="2"/>
            <a:r>
              <a:rPr lang="en-US" dirty="0"/>
              <a:t>Estimating the derivative at a point</a:t>
            </a:r>
          </a:p>
          <a:p>
            <a:pPr lvl="2"/>
            <a:r>
              <a:rPr lang="en-US" dirty="0"/>
              <a:t>Estimating an integral between two points</a:t>
            </a:r>
          </a:p>
          <a:p>
            <a:pPr lvl="1"/>
            <a:r>
              <a:rPr lang="en-US" dirty="0"/>
              <a:t>A reminder: We had to create a </a:t>
            </a:r>
            <a:r>
              <a:rPr lang="en-US" dirty="0" err="1"/>
              <a:t>Vandermonde</a:t>
            </a:r>
            <a:r>
              <a:rPr lang="en-US" dirty="0"/>
              <a:t> matrix, but only with columns corresponding to terms we were interested in</a:t>
            </a:r>
          </a:p>
          <a:p>
            <a:pPr lvl="2"/>
            <a:r>
              <a:rPr lang="en-US" dirty="0"/>
              <a:t>We then solved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7" name="Object 6">
            <a:extLst>
              <a:ext uri="{FF2B5EF4-FFF2-40B4-BE49-F238E27FC236}">
                <a16:creationId xmlns:a16="http://schemas.microsoft.com/office/drawing/2014/main" id="{4E5C0908-8E1C-4F34-87C4-FCDACA91301F}"/>
              </a:ext>
            </a:extLst>
          </p:cNvPr>
          <p:cNvGraphicFramePr>
            <a:graphicFrameLocks noChangeAspect="1"/>
          </p:cNvGraphicFramePr>
          <p:nvPr>
            <p:extLst>
              <p:ext uri="{D42A27DB-BD31-4B8C-83A1-F6EECF244321}">
                <p14:modId xmlns:p14="http://schemas.microsoft.com/office/powerpoint/2010/main" val="1875060285"/>
              </p:ext>
            </p:extLst>
          </p:nvPr>
        </p:nvGraphicFramePr>
        <p:xfrm>
          <a:off x="3398970" y="4511152"/>
          <a:ext cx="1370013" cy="404813"/>
        </p:xfrm>
        <a:graphic>
          <a:graphicData uri="http://schemas.openxmlformats.org/presentationml/2006/ole">
            <mc:AlternateContent xmlns:mc="http://schemas.openxmlformats.org/markup-compatibility/2006">
              <mc:Choice xmlns:v="urn:schemas-microsoft-com:vml" Requires="v">
                <p:oleObj name="Equation" r:id="rId5" imgW="774360" imgH="228600" progId="Equation.DSMT4">
                  <p:embed/>
                </p:oleObj>
              </mc:Choice>
              <mc:Fallback>
                <p:oleObj name="Equation" r:id="rId5" imgW="774360" imgH="228600" progId="Equation.DSMT4">
                  <p:embed/>
                  <p:pic>
                    <p:nvPicPr>
                      <p:cNvPr id="7" name="Object 6">
                        <a:extLst>
                          <a:ext uri="{FF2B5EF4-FFF2-40B4-BE49-F238E27FC236}">
                            <a16:creationId xmlns:a16="http://schemas.microsoft.com/office/drawing/2014/main" id="{FDFFCFFE-8832-4728-8EC6-7BBE2096F7AA}"/>
                          </a:ext>
                        </a:extLst>
                      </p:cNvPr>
                      <p:cNvPicPr/>
                      <p:nvPr/>
                    </p:nvPicPr>
                    <p:blipFill>
                      <a:blip r:embed="rId6"/>
                      <a:stretch>
                        <a:fillRect/>
                      </a:stretch>
                    </p:blipFill>
                    <p:spPr>
                      <a:xfrm>
                        <a:off x="3398970" y="4511152"/>
                        <a:ext cx="1370013" cy="40481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D509045-DBE3-4ACD-A461-A945DFFE7F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4339140"/>
      </p:ext>
    </p:extLst>
  </p:cSld>
  <p:clrMapOvr>
    <a:masterClrMapping/>
  </p:clrMapOvr>
  <mc:AlternateContent xmlns:mc="http://schemas.openxmlformats.org/markup-compatibility/2006">
    <mc:Choice xmlns:p14="http://schemas.microsoft.com/office/powerpoint/2010/main" Requires="p14">
      <p:transition spd="slow" p14:dur="2000" advTm="84562"/>
    </mc:Choice>
    <mc:Fallback>
      <p:transition spd="slow" advTm="8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28617" cy="4525963"/>
          </a:xfrm>
        </p:spPr>
        <p:txBody>
          <a:bodyPr/>
          <a:lstStyle/>
          <a:p>
            <a:r>
              <a:rPr lang="en-US" dirty="0"/>
              <a:t>Our first class of problems was evaluating an expression to a value</a:t>
            </a:r>
          </a:p>
          <a:p>
            <a:pPr lvl="1"/>
            <a:r>
              <a:rPr lang="en-US" dirty="0"/>
              <a:t>Finally, we considered least-squares best-fitting polynomials on equally-spaced points as a basis of evaluation</a:t>
            </a:r>
          </a:p>
          <a:p>
            <a:pPr lvl="2"/>
            <a:r>
              <a:rPr lang="en-US" dirty="0"/>
              <a:t>To evaluate the best-fitting polynomial between </a:t>
            </a:r>
            <a:r>
              <a:rPr lang="en-US" i="1" dirty="0">
                <a:latin typeface="Times New Roman" panose="02020603050405020304" pitchFamily="18" charset="0"/>
              </a:rPr>
              <a:t>n </a:t>
            </a:r>
            <a:r>
              <a:rPr lang="en-US" dirty="0">
                <a:latin typeface="Times New Roman" panose="02020603050405020304" pitchFamily="18" charset="0"/>
              </a:rPr>
              <a:t>+ 1</a:t>
            </a:r>
            <a:br>
              <a:rPr lang="en-US" dirty="0">
                <a:latin typeface="Times New Roman" panose="02020603050405020304" pitchFamily="18" charset="0"/>
              </a:rPr>
            </a:br>
            <a:r>
              <a:rPr lang="en-US" dirty="0"/>
              <a:t>points, we shifted and scaled the </a:t>
            </a:r>
            <a:r>
              <a:rPr lang="en-US" i="1" dirty="0"/>
              <a:t>x</a:t>
            </a:r>
            <a:r>
              <a:rPr lang="en-US" dirty="0"/>
              <a:t>-values to the points</a:t>
            </a:r>
            <a:br>
              <a:rPr lang="en-US" dirty="0"/>
            </a:br>
            <a:r>
              <a:rPr lang="en-US" dirty="0"/>
              <a:t>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+ 1, …, –3, –2, –1, 0</a:t>
            </a:r>
          </a:p>
          <a:p>
            <a:pPr marL="914400" lvl="2" indent="0">
              <a:buNone/>
            </a:pPr>
            <a:r>
              <a:rPr lang="en-US" dirty="0"/>
              <a:t>    respectively, and evaluated the polynomial at –1 &lt; </a:t>
            </a:r>
            <a:r>
              <a:rPr lang="en-US" i="1" dirty="0">
                <a:latin typeface="Symbol" panose="05050102010706020507" pitchFamily="18" charset="2"/>
              </a:rPr>
              <a:t>d</a:t>
            </a:r>
            <a:r>
              <a:rPr lang="en-US" dirty="0"/>
              <a:t> &lt; 1</a:t>
            </a:r>
          </a:p>
          <a:p>
            <a:pPr lvl="2"/>
            <a:r>
              <a:rPr lang="en-US" dirty="0"/>
              <a:t>We looked at linear and quadratic best-fitting polynomials</a:t>
            </a:r>
          </a:p>
          <a:p>
            <a:pPr lvl="2"/>
            <a:r>
              <a:rPr lang="en-US" dirty="0"/>
              <a:t>We found we could update the polynomials in </a:t>
            </a:r>
            <a:r>
              <a:rPr lang="en-US" dirty="0">
                <a:latin typeface="Times New Roman" panose="02020603050405020304" pitchFamily="18" charset="0"/>
              </a:rPr>
              <a:t>O(1)</a:t>
            </a:r>
            <a:r>
              <a:rPr lang="en-US" dirty="0"/>
              <a:t> time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a:extLst>
              <a:ext uri="{FF2B5EF4-FFF2-40B4-BE49-F238E27FC236}">
                <a16:creationId xmlns:a16="http://schemas.microsoft.com/office/drawing/2014/main" id="{37022014-59E9-4407-8F57-BBF9FD3747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4262311"/>
      </p:ext>
    </p:extLst>
  </p:cSld>
  <p:clrMapOvr>
    <a:masterClrMapping/>
  </p:clrMapOvr>
  <mc:AlternateContent xmlns:mc="http://schemas.openxmlformats.org/markup-compatibility/2006">
    <mc:Choice xmlns:p14="http://schemas.microsoft.com/office/powerpoint/2010/main" Requires="p14">
      <p:transition spd="slow" p14:dur="2000" advTm="87372"/>
    </mc:Choice>
    <mc:Fallback>
      <p:transition spd="slow" advTm="8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50133" cy="4525963"/>
          </a:xfrm>
        </p:spPr>
        <p:txBody>
          <a:bodyPr/>
          <a:lstStyle/>
          <a:p>
            <a:r>
              <a:rPr lang="en-US" dirty="0"/>
              <a:t>Our first class of problems was evaluating an expression to a value</a:t>
            </a:r>
          </a:p>
          <a:p>
            <a:pPr lvl="1"/>
            <a:r>
              <a:rPr lang="en-US" dirty="0"/>
              <a:t>Finally, we considered least-squares best-fitting polynomials on equally-spaced points as a basis of evaluation</a:t>
            </a:r>
          </a:p>
          <a:p>
            <a:pPr lvl="2"/>
            <a:r>
              <a:rPr lang="en-US" dirty="0"/>
              <a:t>We found we could approximate the derivative:</a:t>
            </a:r>
          </a:p>
          <a:p>
            <a:pPr lvl="3"/>
            <a:r>
              <a:rPr lang="en-US" dirty="0"/>
              <a:t>Around the most recent point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Symbol" panose="05050102010706020507" pitchFamily="18" charset="2"/>
              </a:rPr>
              <a:t>d</a:t>
            </a:r>
            <a:r>
              <a:rPr lang="en-US" i="1" dirty="0">
                <a:latin typeface="Times New Roman" panose="02020603050405020304" pitchFamily="18" charset="0"/>
              </a:rPr>
              <a:t>h</a:t>
            </a:r>
            <a:r>
              <a:rPr lang="en-US" dirty="0"/>
              <a:t>,</a:t>
            </a:r>
            <a:br>
              <a:rPr lang="en-US" dirty="0"/>
            </a:br>
            <a:r>
              <a:rPr lang="en-US" dirty="0"/>
              <a:t>	the approximation of the derivative was either  </a:t>
            </a:r>
            <a:br>
              <a:rPr lang="en-US" dirty="0"/>
            </a:br>
            <a:br>
              <a:rPr lang="en-US" dirty="0"/>
            </a:br>
            <a:r>
              <a:rPr lang="en-US" dirty="0"/>
              <a:t>			   or </a:t>
            </a:r>
          </a:p>
          <a:p>
            <a:pPr marL="1371600" lvl="3"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14" name="Object 13">
            <a:extLst>
              <a:ext uri="{FF2B5EF4-FFF2-40B4-BE49-F238E27FC236}">
                <a16:creationId xmlns:a16="http://schemas.microsoft.com/office/drawing/2014/main" id="{0411EE55-B82C-478A-98A2-06895CDA60AC}"/>
              </a:ext>
            </a:extLst>
          </p:cNvPr>
          <p:cNvGraphicFramePr>
            <a:graphicFrameLocks noChangeAspect="1"/>
          </p:cNvGraphicFramePr>
          <p:nvPr>
            <p:extLst>
              <p:ext uri="{D42A27DB-BD31-4B8C-83A1-F6EECF244321}">
                <p14:modId xmlns:p14="http://schemas.microsoft.com/office/powerpoint/2010/main" val="4186593181"/>
              </p:ext>
            </p:extLst>
          </p:nvPr>
        </p:nvGraphicFramePr>
        <p:xfrm>
          <a:off x="3953161" y="3834368"/>
          <a:ext cx="305593" cy="633888"/>
        </p:xfrm>
        <a:graphic>
          <a:graphicData uri="http://schemas.openxmlformats.org/presentationml/2006/ole">
            <mc:AlternateContent xmlns:mc="http://schemas.openxmlformats.org/markup-compatibility/2006">
              <mc:Choice xmlns:v="urn:schemas-microsoft-com:vml" Requires="v">
                <p:oleObj name="Equation" r:id="rId5" imgW="190440" imgH="393480" progId="Equation.DSMT4">
                  <p:embed/>
                </p:oleObj>
              </mc:Choice>
              <mc:Fallback>
                <p:oleObj name="Equation" r:id="rId5" imgW="190440" imgH="393480" progId="Equation.DSMT4">
                  <p:embed/>
                  <p:pic>
                    <p:nvPicPr>
                      <p:cNvPr id="7" name="Object 6">
                        <a:extLst>
                          <a:ext uri="{FF2B5EF4-FFF2-40B4-BE49-F238E27FC236}">
                            <a16:creationId xmlns:a16="http://schemas.microsoft.com/office/drawing/2014/main" id="{B0F225FD-139C-4DA9-89C9-D8CA0C70E9BA}"/>
                          </a:ext>
                        </a:extLst>
                      </p:cNvPr>
                      <p:cNvPicPr/>
                      <p:nvPr/>
                    </p:nvPicPr>
                    <p:blipFill>
                      <a:blip r:embed="rId6"/>
                      <a:stretch>
                        <a:fillRect/>
                      </a:stretch>
                    </p:blipFill>
                    <p:spPr>
                      <a:xfrm>
                        <a:off x="3953161" y="3834368"/>
                        <a:ext cx="305593" cy="63388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DB3A49E-2D7B-4180-86D7-86AB98F3E0C4}"/>
              </a:ext>
            </a:extLst>
          </p:cNvPr>
          <p:cNvGraphicFramePr>
            <a:graphicFrameLocks noChangeAspect="1"/>
          </p:cNvGraphicFramePr>
          <p:nvPr>
            <p:extLst>
              <p:ext uri="{D42A27DB-BD31-4B8C-83A1-F6EECF244321}">
                <p14:modId xmlns:p14="http://schemas.microsoft.com/office/powerpoint/2010/main" val="3108591380"/>
              </p:ext>
            </p:extLst>
          </p:nvPr>
        </p:nvGraphicFramePr>
        <p:xfrm>
          <a:off x="4689275" y="3833813"/>
          <a:ext cx="1000125" cy="635000"/>
        </p:xfrm>
        <a:graphic>
          <a:graphicData uri="http://schemas.openxmlformats.org/presentationml/2006/ole">
            <mc:AlternateContent xmlns:mc="http://schemas.openxmlformats.org/markup-compatibility/2006">
              <mc:Choice xmlns:v="urn:schemas-microsoft-com:vml" Requires="v">
                <p:oleObj name="Equation" r:id="rId7" imgW="622080" imgH="393480" progId="Equation.DSMT4">
                  <p:embed/>
                </p:oleObj>
              </mc:Choice>
              <mc:Fallback>
                <p:oleObj name="Equation" r:id="rId7" imgW="622080" imgH="393480" progId="Equation.DSMT4">
                  <p:embed/>
                  <p:pic>
                    <p:nvPicPr>
                      <p:cNvPr id="14" name="Object 13">
                        <a:extLst>
                          <a:ext uri="{FF2B5EF4-FFF2-40B4-BE49-F238E27FC236}">
                            <a16:creationId xmlns:a16="http://schemas.microsoft.com/office/drawing/2014/main" id="{0411EE55-B82C-478A-98A2-06895CDA60AC}"/>
                          </a:ext>
                        </a:extLst>
                      </p:cNvPr>
                      <p:cNvPicPr/>
                      <p:nvPr/>
                    </p:nvPicPr>
                    <p:blipFill>
                      <a:blip r:embed="rId8"/>
                      <a:stretch>
                        <a:fillRect/>
                      </a:stretch>
                    </p:blipFill>
                    <p:spPr>
                      <a:xfrm>
                        <a:off x="4689275" y="3833813"/>
                        <a:ext cx="1000125" cy="635000"/>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7ADD022E-8057-4FFF-913E-D72CE3DBCF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177133"/>
      </p:ext>
    </p:extLst>
  </p:cSld>
  <p:clrMapOvr>
    <a:masterClrMapping/>
  </p:clrMapOvr>
  <mc:AlternateContent xmlns:mc="http://schemas.openxmlformats.org/markup-compatibility/2006">
    <mc:Choice xmlns:p14="http://schemas.microsoft.com/office/powerpoint/2010/main" Requires="p14">
      <p:transition spd="slow" p14:dur="2000" advTm="33775"/>
    </mc:Choice>
    <mc:Fallback>
      <p:transition spd="slow" advTm="33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5. Approximating the values of expressions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28617" cy="4525963"/>
          </a:xfrm>
        </p:spPr>
        <p:txBody>
          <a:bodyPr/>
          <a:lstStyle/>
          <a:p>
            <a:r>
              <a:rPr lang="en-US" dirty="0"/>
              <a:t>Our first class of problems was evaluating an expression to a value</a:t>
            </a:r>
          </a:p>
          <a:p>
            <a:pPr lvl="1"/>
            <a:r>
              <a:rPr lang="en-US" dirty="0"/>
              <a:t>Finally, we considered least-squares best-fitting polynomials on equally-spaced points as a basis of evaluation</a:t>
            </a:r>
          </a:p>
          <a:p>
            <a:pPr lvl="2"/>
            <a:r>
              <a:rPr lang="en-US" dirty="0"/>
              <a:t>We also found we could approximate the integral:</a:t>
            </a:r>
          </a:p>
          <a:p>
            <a:pPr lvl="3"/>
            <a:r>
              <a:rPr lang="en-US" dirty="0"/>
              <a:t>Either over the most recent interval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a:t>
            </a:r>
            <a:br>
              <a:rPr lang="en-US" dirty="0"/>
            </a:br>
            <a:r>
              <a:rPr lang="en-US" dirty="0"/>
              <a:t>	the approximation of the integral was either  </a:t>
            </a:r>
            <a:br>
              <a:rPr lang="en-US" dirty="0"/>
            </a:br>
            <a:br>
              <a:rPr lang="en-US" dirty="0"/>
            </a:br>
            <a:r>
              <a:rPr lang="en-US" dirty="0"/>
              <a:t>			   or </a:t>
            </a:r>
          </a:p>
          <a:p>
            <a:pPr marL="1371600" lvl="3" indent="0">
              <a:buNone/>
            </a:pPr>
            <a:endParaRPr lang="en-US" dirty="0"/>
          </a:p>
          <a:p>
            <a:pPr lvl="3"/>
            <a:r>
              <a:rPr lang="en-US" dirty="0"/>
              <a:t>Or estimating over the next interval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 +1</a:t>
            </a:r>
            <a:r>
              <a:rPr lang="en-US" dirty="0">
                <a:latin typeface="Times New Roman" panose="02020603050405020304" pitchFamily="18" charset="0"/>
              </a:rPr>
              <a:t>]</a:t>
            </a:r>
            <a:r>
              <a:rPr lang="en-US" dirty="0"/>
              <a:t>,</a:t>
            </a:r>
            <a:br>
              <a:rPr lang="en-US" dirty="0"/>
            </a:br>
            <a:r>
              <a:rPr lang="en-US" dirty="0"/>
              <a:t>	the approximation of the integral was either  </a:t>
            </a:r>
            <a:br>
              <a:rPr lang="en-US" dirty="0"/>
            </a:br>
            <a:br>
              <a:rPr lang="en-US" dirty="0"/>
            </a:br>
            <a:r>
              <a:rPr lang="en-US" dirty="0"/>
              <a:t>			   or </a:t>
            </a:r>
          </a:p>
          <a:p>
            <a:pPr marL="1371600" lvl="3"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14" name="Object 13">
            <a:extLst>
              <a:ext uri="{FF2B5EF4-FFF2-40B4-BE49-F238E27FC236}">
                <a16:creationId xmlns:a16="http://schemas.microsoft.com/office/drawing/2014/main" id="{0411EE55-B82C-478A-98A2-06895CDA60AC}"/>
              </a:ext>
            </a:extLst>
          </p:cNvPr>
          <p:cNvGraphicFramePr>
            <a:graphicFrameLocks noChangeAspect="1"/>
          </p:cNvGraphicFramePr>
          <p:nvPr>
            <p:extLst>
              <p:ext uri="{D42A27DB-BD31-4B8C-83A1-F6EECF244321}">
                <p14:modId xmlns:p14="http://schemas.microsoft.com/office/powerpoint/2010/main" val="3248718984"/>
              </p:ext>
            </p:extLst>
          </p:nvPr>
        </p:nvGraphicFramePr>
        <p:xfrm>
          <a:off x="3103469" y="3803650"/>
          <a:ext cx="1144588" cy="695325"/>
        </p:xfrm>
        <a:graphic>
          <a:graphicData uri="http://schemas.openxmlformats.org/presentationml/2006/ole">
            <mc:AlternateContent xmlns:mc="http://schemas.openxmlformats.org/markup-compatibility/2006">
              <mc:Choice xmlns:v="urn:schemas-microsoft-com:vml" Requires="v">
                <p:oleObj name="Equation" r:id="rId5" imgW="711000" imgH="431640" progId="Equation.DSMT4">
                  <p:embed/>
                </p:oleObj>
              </mc:Choice>
              <mc:Fallback>
                <p:oleObj name="Equation" r:id="rId5" imgW="711000" imgH="431640" progId="Equation.DSMT4">
                  <p:embed/>
                  <p:pic>
                    <p:nvPicPr>
                      <p:cNvPr id="14" name="Object 13">
                        <a:extLst>
                          <a:ext uri="{FF2B5EF4-FFF2-40B4-BE49-F238E27FC236}">
                            <a16:creationId xmlns:a16="http://schemas.microsoft.com/office/drawing/2014/main" id="{0411EE55-B82C-478A-98A2-06895CDA60AC}"/>
                          </a:ext>
                        </a:extLst>
                      </p:cNvPr>
                      <p:cNvPicPr/>
                      <p:nvPr/>
                    </p:nvPicPr>
                    <p:blipFill>
                      <a:blip r:embed="rId6"/>
                      <a:stretch>
                        <a:fillRect/>
                      </a:stretch>
                    </p:blipFill>
                    <p:spPr>
                      <a:xfrm>
                        <a:off x="3103469" y="3803650"/>
                        <a:ext cx="1144588" cy="6953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DB3A49E-2D7B-4180-86D7-86AB98F3E0C4}"/>
              </a:ext>
            </a:extLst>
          </p:cNvPr>
          <p:cNvGraphicFramePr>
            <a:graphicFrameLocks noChangeAspect="1"/>
          </p:cNvGraphicFramePr>
          <p:nvPr>
            <p:extLst>
              <p:ext uri="{D42A27DB-BD31-4B8C-83A1-F6EECF244321}">
                <p14:modId xmlns:p14="http://schemas.microsoft.com/office/powerpoint/2010/main" val="622933276"/>
              </p:ext>
            </p:extLst>
          </p:nvPr>
        </p:nvGraphicFramePr>
        <p:xfrm>
          <a:off x="4664379" y="3803650"/>
          <a:ext cx="1611313" cy="695325"/>
        </p:xfrm>
        <a:graphic>
          <a:graphicData uri="http://schemas.openxmlformats.org/presentationml/2006/ole">
            <mc:AlternateContent xmlns:mc="http://schemas.openxmlformats.org/markup-compatibility/2006">
              <mc:Choice xmlns:v="urn:schemas-microsoft-com:vml" Requires="v">
                <p:oleObj name="Equation" r:id="rId7" imgW="1002960" imgH="431640" progId="Equation.DSMT4">
                  <p:embed/>
                </p:oleObj>
              </mc:Choice>
              <mc:Fallback>
                <p:oleObj name="Equation" r:id="rId7" imgW="1002960" imgH="431640" progId="Equation.DSMT4">
                  <p:embed/>
                  <p:pic>
                    <p:nvPicPr>
                      <p:cNvPr id="15" name="Object 14">
                        <a:extLst>
                          <a:ext uri="{FF2B5EF4-FFF2-40B4-BE49-F238E27FC236}">
                            <a16:creationId xmlns:a16="http://schemas.microsoft.com/office/drawing/2014/main" id="{7DB3A49E-2D7B-4180-86D7-86AB98F3E0C4}"/>
                          </a:ext>
                        </a:extLst>
                      </p:cNvPr>
                      <p:cNvPicPr/>
                      <p:nvPr/>
                    </p:nvPicPr>
                    <p:blipFill>
                      <a:blip r:embed="rId8"/>
                      <a:stretch>
                        <a:fillRect/>
                      </a:stretch>
                    </p:blipFill>
                    <p:spPr>
                      <a:xfrm>
                        <a:off x="4664379" y="3803650"/>
                        <a:ext cx="1611313" cy="6953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EC220B4-43E3-46AE-BE57-BFF34F5D55BB}"/>
              </a:ext>
            </a:extLst>
          </p:cNvPr>
          <p:cNvGraphicFramePr>
            <a:graphicFrameLocks noChangeAspect="1"/>
          </p:cNvGraphicFramePr>
          <p:nvPr>
            <p:extLst>
              <p:ext uri="{D42A27DB-BD31-4B8C-83A1-F6EECF244321}">
                <p14:modId xmlns:p14="http://schemas.microsoft.com/office/powerpoint/2010/main" val="3618805264"/>
              </p:ext>
            </p:extLst>
          </p:nvPr>
        </p:nvGraphicFramePr>
        <p:xfrm>
          <a:off x="3105260" y="5376061"/>
          <a:ext cx="1144588" cy="695325"/>
        </p:xfrm>
        <a:graphic>
          <a:graphicData uri="http://schemas.openxmlformats.org/presentationml/2006/ole">
            <mc:AlternateContent xmlns:mc="http://schemas.openxmlformats.org/markup-compatibility/2006">
              <mc:Choice xmlns:v="urn:schemas-microsoft-com:vml" Requires="v">
                <p:oleObj name="Equation" r:id="rId9" imgW="711000" imgH="431640" progId="Equation.DSMT4">
                  <p:embed/>
                </p:oleObj>
              </mc:Choice>
              <mc:Fallback>
                <p:oleObj name="Equation" r:id="rId9" imgW="711000" imgH="431640" progId="Equation.DSMT4">
                  <p:embed/>
                  <p:pic>
                    <p:nvPicPr>
                      <p:cNvPr id="14" name="Object 13">
                        <a:extLst>
                          <a:ext uri="{FF2B5EF4-FFF2-40B4-BE49-F238E27FC236}">
                            <a16:creationId xmlns:a16="http://schemas.microsoft.com/office/drawing/2014/main" id="{0411EE55-B82C-478A-98A2-06895CDA60AC}"/>
                          </a:ext>
                        </a:extLst>
                      </p:cNvPr>
                      <p:cNvPicPr/>
                      <p:nvPr/>
                    </p:nvPicPr>
                    <p:blipFill>
                      <a:blip r:embed="rId10"/>
                      <a:stretch>
                        <a:fillRect/>
                      </a:stretch>
                    </p:blipFill>
                    <p:spPr>
                      <a:xfrm>
                        <a:off x="3105260" y="5376061"/>
                        <a:ext cx="1144588" cy="6953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41B7D8A-B8CC-4A4A-BA54-E2839143DDA4}"/>
              </a:ext>
            </a:extLst>
          </p:cNvPr>
          <p:cNvGraphicFramePr>
            <a:graphicFrameLocks noChangeAspect="1"/>
          </p:cNvGraphicFramePr>
          <p:nvPr>
            <p:extLst>
              <p:ext uri="{D42A27DB-BD31-4B8C-83A1-F6EECF244321}">
                <p14:modId xmlns:p14="http://schemas.microsoft.com/office/powerpoint/2010/main" val="3529712810"/>
              </p:ext>
            </p:extLst>
          </p:nvPr>
        </p:nvGraphicFramePr>
        <p:xfrm>
          <a:off x="4666170" y="5376061"/>
          <a:ext cx="1611313" cy="695325"/>
        </p:xfrm>
        <a:graphic>
          <a:graphicData uri="http://schemas.openxmlformats.org/presentationml/2006/ole">
            <mc:AlternateContent xmlns:mc="http://schemas.openxmlformats.org/markup-compatibility/2006">
              <mc:Choice xmlns:v="urn:schemas-microsoft-com:vml" Requires="v">
                <p:oleObj name="Equation" r:id="rId11" imgW="1002960" imgH="431640" progId="Equation.DSMT4">
                  <p:embed/>
                </p:oleObj>
              </mc:Choice>
              <mc:Fallback>
                <p:oleObj name="Equation" r:id="rId11" imgW="1002960" imgH="431640" progId="Equation.DSMT4">
                  <p:embed/>
                  <p:pic>
                    <p:nvPicPr>
                      <p:cNvPr id="15" name="Object 14">
                        <a:extLst>
                          <a:ext uri="{FF2B5EF4-FFF2-40B4-BE49-F238E27FC236}">
                            <a16:creationId xmlns:a16="http://schemas.microsoft.com/office/drawing/2014/main" id="{7DB3A49E-2D7B-4180-86D7-86AB98F3E0C4}"/>
                          </a:ext>
                        </a:extLst>
                      </p:cNvPr>
                      <p:cNvPicPr/>
                      <p:nvPr/>
                    </p:nvPicPr>
                    <p:blipFill>
                      <a:blip r:embed="rId12"/>
                      <a:stretch>
                        <a:fillRect/>
                      </a:stretch>
                    </p:blipFill>
                    <p:spPr>
                      <a:xfrm>
                        <a:off x="4666170" y="5376061"/>
                        <a:ext cx="1611313" cy="6953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7C99267-55D6-4FE3-841F-BC923A65E78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0566129"/>
      </p:ext>
    </p:extLst>
  </p:cSld>
  <p:clrMapOvr>
    <a:masterClrMapping/>
  </p:clrMapOvr>
  <mc:AlternateContent xmlns:mc="http://schemas.openxmlformats.org/markup-compatibility/2006">
    <mc:Choice xmlns:p14="http://schemas.microsoft.com/office/powerpoint/2010/main" Requires="p14">
      <p:transition spd="slow" p14:dur="2000" advTm="63058"/>
    </mc:Choice>
    <mc:Fallback>
      <p:transition spd="slow" advTm="6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6. Approximating solutions to algebraic equations and systems of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second class of problems was approximating solutions to algebraic equations and systems of algebraic equations</a:t>
            </a:r>
          </a:p>
          <a:p>
            <a:pPr lvl="1"/>
            <a:r>
              <a:rPr lang="en-US" dirty="0"/>
              <a:t>We started by seeing that the quadratic formula is not necessarily the best formula to find the roots of a quadratic polynomial</a:t>
            </a:r>
          </a:p>
          <a:p>
            <a:pPr lvl="1"/>
            <a:r>
              <a:rPr lang="en-US" dirty="0"/>
              <a:t>We transformed a non-linear algebraic equation to a root-finding problem in one variable</a:t>
            </a:r>
          </a:p>
          <a:p>
            <a:pPr lvl="1"/>
            <a:r>
              <a:rPr lang="en-US" dirty="0"/>
              <a:t>We saw more advanced techniques for iterative algorithms for approximating solutions to systems of linear equations</a:t>
            </a:r>
          </a:p>
          <a:p>
            <a:pPr lvl="1"/>
            <a:r>
              <a:rPr lang="en-US" dirty="0"/>
              <a:t>We then generalized Newton’s method for approximating a solution to a system of non-linear equations</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BB4971FD-3FDF-4593-89C2-D4BD970932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8519776"/>
      </p:ext>
    </p:extLst>
  </p:cSld>
  <p:clrMapOvr>
    <a:masterClrMapping/>
  </p:clrMapOvr>
  <mc:AlternateContent xmlns:mc="http://schemas.openxmlformats.org/markup-compatibility/2006">
    <mc:Choice xmlns:p14="http://schemas.microsoft.com/office/powerpoint/2010/main" Requires="p14">
      <p:transition spd="slow" p14:dur="2000" advTm="57856"/>
    </mc:Choice>
    <mc:Fallback>
      <p:transition spd="slow" advTm="5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6. Approximating solutions to algebraic equations and systems of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second class of problems was approximating solutions to algebraic equations and systems of algebraic equations</a:t>
            </a:r>
          </a:p>
          <a:p>
            <a:pPr lvl="1"/>
            <a:r>
              <a:rPr lang="en-US" dirty="0"/>
              <a:t>For the quadratic formula, we saw there were two possible</a:t>
            </a:r>
            <a:br>
              <a:rPr lang="en-US" dirty="0"/>
            </a:br>
            <a:r>
              <a:rPr lang="en-US" dirty="0"/>
              <a:t>formulations</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7" name="Object 6">
            <a:extLst>
              <a:ext uri="{FF2B5EF4-FFF2-40B4-BE49-F238E27FC236}">
                <a16:creationId xmlns:a16="http://schemas.microsoft.com/office/drawing/2014/main" id="{9AF9A8AB-5D99-4F34-9FC7-0FCD1C2E6FE7}"/>
              </a:ext>
            </a:extLst>
          </p:cNvPr>
          <p:cNvGraphicFramePr>
            <a:graphicFrameLocks noChangeAspect="1"/>
          </p:cNvGraphicFramePr>
          <p:nvPr>
            <p:extLst>
              <p:ext uri="{D42A27DB-BD31-4B8C-83A1-F6EECF244321}">
                <p14:modId xmlns:p14="http://schemas.microsoft.com/office/powerpoint/2010/main" val="3940502246"/>
              </p:ext>
            </p:extLst>
          </p:nvPr>
        </p:nvGraphicFramePr>
        <p:xfrm>
          <a:off x="1900238" y="3071813"/>
          <a:ext cx="1573212" cy="715962"/>
        </p:xfrm>
        <a:graphic>
          <a:graphicData uri="http://schemas.openxmlformats.org/presentationml/2006/ole">
            <mc:AlternateContent xmlns:mc="http://schemas.openxmlformats.org/markup-compatibility/2006">
              <mc:Choice xmlns:v="urn:schemas-microsoft-com:vml" Requires="v">
                <p:oleObj name="Equation" r:id="rId5" imgW="977760" imgH="444240" progId="Equation.DSMT4">
                  <p:embed/>
                </p:oleObj>
              </mc:Choice>
              <mc:Fallback>
                <p:oleObj name="Equation" r:id="rId5" imgW="977760" imgH="444240" progId="Equation.DSMT4">
                  <p:embed/>
                  <p:pic>
                    <p:nvPicPr>
                      <p:cNvPr id="14" name="Object 13">
                        <a:extLst>
                          <a:ext uri="{FF2B5EF4-FFF2-40B4-BE49-F238E27FC236}">
                            <a16:creationId xmlns:a16="http://schemas.microsoft.com/office/drawing/2014/main" id="{0411EE55-B82C-478A-98A2-06895CDA60AC}"/>
                          </a:ext>
                        </a:extLst>
                      </p:cNvPr>
                      <p:cNvPicPr/>
                      <p:nvPr/>
                    </p:nvPicPr>
                    <p:blipFill>
                      <a:blip r:embed="rId6"/>
                      <a:stretch>
                        <a:fillRect/>
                      </a:stretch>
                    </p:blipFill>
                    <p:spPr>
                      <a:xfrm>
                        <a:off x="1900238" y="3071813"/>
                        <a:ext cx="1573212" cy="7159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5BA0E9F-3E72-4068-83DA-6EBFC2FCAF91}"/>
              </a:ext>
            </a:extLst>
          </p:cNvPr>
          <p:cNvGraphicFramePr>
            <a:graphicFrameLocks noChangeAspect="1"/>
          </p:cNvGraphicFramePr>
          <p:nvPr>
            <p:extLst>
              <p:ext uri="{D42A27DB-BD31-4B8C-83A1-F6EECF244321}">
                <p14:modId xmlns:p14="http://schemas.microsoft.com/office/powerpoint/2010/main" val="2962652294"/>
              </p:ext>
            </p:extLst>
          </p:nvPr>
        </p:nvGraphicFramePr>
        <p:xfrm>
          <a:off x="4554538" y="3081338"/>
          <a:ext cx="1430337" cy="693737"/>
        </p:xfrm>
        <a:graphic>
          <a:graphicData uri="http://schemas.openxmlformats.org/presentationml/2006/ole">
            <mc:AlternateContent xmlns:mc="http://schemas.openxmlformats.org/markup-compatibility/2006">
              <mc:Choice xmlns:v="urn:schemas-microsoft-com:vml" Requires="v">
                <p:oleObj name="Equation" r:id="rId7" imgW="888840" imgH="431640" progId="Equation.DSMT4">
                  <p:embed/>
                </p:oleObj>
              </mc:Choice>
              <mc:Fallback>
                <p:oleObj name="Equation" r:id="rId7" imgW="888840" imgH="431640" progId="Equation.DSMT4">
                  <p:embed/>
                  <p:pic>
                    <p:nvPicPr>
                      <p:cNvPr id="7" name="Object 6">
                        <a:extLst>
                          <a:ext uri="{FF2B5EF4-FFF2-40B4-BE49-F238E27FC236}">
                            <a16:creationId xmlns:a16="http://schemas.microsoft.com/office/drawing/2014/main" id="{9AF9A8AB-5D99-4F34-9FC7-0FCD1C2E6FE7}"/>
                          </a:ext>
                        </a:extLst>
                      </p:cNvPr>
                      <p:cNvPicPr/>
                      <p:nvPr/>
                    </p:nvPicPr>
                    <p:blipFill>
                      <a:blip r:embed="rId8"/>
                      <a:stretch>
                        <a:fillRect/>
                      </a:stretch>
                    </p:blipFill>
                    <p:spPr>
                      <a:xfrm>
                        <a:off x="4554538" y="3081338"/>
                        <a:ext cx="1430337" cy="69373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FABF31CB-5242-4008-A8C1-F7B45B782E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9843883"/>
      </p:ext>
    </p:extLst>
  </p:cSld>
  <p:clrMapOvr>
    <a:masterClrMapping/>
  </p:clrMapOvr>
  <mc:AlternateContent xmlns:mc="http://schemas.openxmlformats.org/markup-compatibility/2006">
    <mc:Choice xmlns:p14="http://schemas.microsoft.com/office/powerpoint/2010/main" Requires="p14">
      <p:transition spd="slow" p14:dur="2000" advTm="44016"/>
    </mc:Choice>
    <mc:Fallback>
      <p:transition spd="slow" advTm="4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6. Approximating solutions to algebraic equations and systems of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second class of problems was approximating solutions to algebraic equations and systems of algebraic equations</a:t>
            </a:r>
          </a:p>
          <a:p>
            <a:pPr lvl="1"/>
            <a:r>
              <a:rPr lang="en-US" dirty="0"/>
              <a:t>After having transformed a non-linear algebraic equation to a root-finding problem in one variable, we looked at:</a:t>
            </a:r>
          </a:p>
          <a:p>
            <a:pPr lvl="2"/>
            <a:r>
              <a:rPr lang="en-US" dirty="0"/>
              <a:t>Newton’s method</a:t>
            </a:r>
          </a:p>
          <a:p>
            <a:pPr lvl="2"/>
            <a:r>
              <a:rPr lang="en-US" dirty="0"/>
              <a:t>The bisection method</a:t>
            </a:r>
          </a:p>
          <a:p>
            <a:pPr lvl="2"/>
            <a:r>
              <a:rPr lang="en-US" dirty="0"/>
              <a:t>The bracketed secant method</a:t>
            </a:r>
          </a:p>
          <a:p>
            <a:pPr lvl="2"/>
            <a:r>
              <a:rPr lang="en-US" dirty="0"/>
              <a:t>The secant method</a:t>
            </a:r>
          </a:p>
          <a:p>
            <a:pPr lvl="2"/>
            <a:r>
              <a:rPr lang="en-US" dirty="0"/>
              <a:t>Muller’s method</a:t>
            </a:r>
          </a:p>
          <a:p>
            <a:pPr lvl="2"/>
            <a:r>
              <a:rPr lang="en-US" dirty="0"/>
              <a:t>Inverse quadratic interpolation</a:t>
            </a:r>
          </a:p>
          <a:p>
            <a:pPr lvl="2"/>
            <a:r>
              <a:rPr lang="en-US" dirty="0"/>
              <a:t>The Brent-Dekker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26</a:t>
            </a:fld>
            <a:endParaRPr lang="en-CA"/>
          </a:p>
        </p:txBody>
      </p:sp>
      <p:pic>
        <p:nvPicPr>
          <p:cNvPr id="8" name="Audio 7">
            <a:hlinkClick r:id="" action="ppaction://media"/>
            <a:extLst>
              <a:ext uri="{FF2B5EF4-FFF2-40B4-BE49-F238E27FC236}">
                <a16:creationId xmlns:a16="http://schemas.microsoft.com/office/drawing/2014/main" id="{03D8D286-C2EA-43E1-ACE7-D1FF4DE0EB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41695329"/>
      </p:ext>
    </p:extLst>
  </p:cSld>
  <p:clrMapOvr>
    <a:masterClrMapping/>
  </p:clrMapOvr>
  <mc:AlternateContent xmlns:mc="http://schemas.openxmlformats.org/markup-compatibility/2006">
    <mc:Choice xmlns:p14="http://schemas.microsoft.com/office/powerpoint/2010/main" Requires="p14">
      <p:transition spd="slow" p14:dur="2000" advTm="213284"/>
    </mc:Choice>
    <mc:Fallback>
      <p:transition spd="slow" advTm="21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6. Approximating solutions to algebraic equations and systems of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second class of problems was approximating solutions to algebraic equations and systems of algebraic equations</a:t>
            </a:r>
          </a:p>
          <a:p>
            <a:pPr lvl="1"/>
            <a:r>
              <a:rPr lang="en-US" dirty="0"/>
              <a:t>The two more advanced techniques for iterative algorithms for approximating solutions to systems of linear equations were</a:t>
            </a:r>
          </a:p>
          <a:p>
            <a:pPr lvl="2"/>
            <a:r>
              <a:rPr lang="en-US" dirty="0"/>
              <a:t>Gauss-Seidel method</a:t>
            </a:r>
          </a:p>
          <a:p>
            <a:pPr lvl="2"/>
            <a:r>
              <a:rPr lang="en-US" dirty="0"/>
              <a:t>The method of successive over-relaxation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249D1A24-72F7-4D7F-9596-7B3C01A8E5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43470816"/>
      </p:ext>
    </p:extLst>
  </p:cSld>
  <p:clrMapOvr>
    <a:masterClrMapping/>
  </p:clrMapOvr>
  <mc:AlternateContent xmlns:mc="http://schemas.openxmlformats.org/markup-compatibility/2006">
    <mc:Choice xmlns:p14="http://schemas.microsoft.com/office/powerpoint/2010/main" Requires="p14">
      <p:transition spd="slow" p14:dur="2000" advTm="66890"/>
    </mc:Choice>
    <mc:Fallback>
      <p:transition spd="slow" advTm="6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6. Approximating solutions to algebraic equations and systems of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second class of problems was approximating solutions to algebraic equations and systems of algebraic equations</a:t>
            </a:r>
          </a:p>
          <a:p>
            <a:pPr lvl="1"/>
            <a:r>
              <a:rPr lang="en-US" dirty="0"/>
              <a:t>We then generalized Newton’s method for approximating a solution to a system of non-linear equations</a:t>
            </a:r>
          </a:p>
          <a:p>
            <a:pPr lvl="2"/>
            <a:r>
              <a:rPr lang="en-US" dirty="0"/>
              <a:t>We converted the non-linear root-finding problem into a linear root-finding problem, which we can solve with linear algebra</a:t>
            </a:r>
          </a:p>
          <a:p>
            <a:pPr lvl="2"/>
            <a:endParaRPr lang="en-US" dirty="0"/>
          </a:p>
          <a:p>
            <a:pPr lvl="2"/>
            <a:r>
              <a:rPr lang="en-US" dirty="0"/>
              <a:t>Consequently, we let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7" name="Object 6">
            <a:extLst>
              <a:ext uri="{FF2B5EF4-FFF2-40B4-BE49-F238E27FC236}">
                <a16:creationId xmlns:a16="http://schemas.microsoft.com/office/drawing/2014/main" id="{F97F5A1D-D455-4E4B-9197-279E6DEED212}"/>
              </a:ext>
            </a:extLst>
          </p:cNvPr>
          <p:cNvGraphicFramePr>
            <a:graphicFrameLocks noChangeAspect="1"/>
          </p:cNvGraphicFramePr>
          <p:nvPr>
            <p:extLst>
              <p:ext uri="{D42A27DB-BD31-4B8C-83A1-F6EECF244321}">
                <p14:modId xmlns:p14="http://schemas.microsoft.com/office/powerpoint/2010/main" val="1433538293"/>
              </p:ext>
            </p:extLst>
          </p:nvPr>
        </p:nvGraphicFramePr>
        <p:xfrm>
          <a:off x="3547594" y="3762655"/>
          <a:ext cx="2389188" cy="409575"/>
        </p:xfrm>
        <a:graphic>
          <a:graphicData uri="http://schemas.openxmlformats.org/presentationml/2006/ole">
            <mc:AlternateContent xmlns:mc="http://schemas.openxmlformats.org/markup-compatibility/2006">
              <mc:Choice xmlns:v="urn:schemas-microsoft-com:vml" Requires="v">
                <p:oleObj name="Equation" r:id="rId5" imgW="1485720" imgH="253800" progId="Equation.DSMT4">
                  <p:embed/>
                </p:oleObj>
              </mc:Choice>
              <mc:Fallback>
                <p:oleObj name="Equation" r:id="rId5" imgW="1485720" imgH="253800" progId="Equation.DSMT4">
                  <p:embed/>
                  <p:pic>
                    <p:nvPicPr>
                      <p:cNvPr id="7" name="Object 6">
                        <a:extLst>
                          <a:ext uri="{FF2B5EF4-FFF2-40B4-BE49-F238E27FC236}">
                            <a16:creationId xmlns:a16="http://schemas.microsoft.com/office/drawing/2014/main" id="{9AF9A8AB-5D99-4F34-9FC7-0FCD1C2E6FE7}"/>
                          </a:ext>
                        </a:extLst>
                      </p:cNvPr>
                      <p:cNvPicPr/>
                      <p:nvPr/>
                    </p:nvPicPr>
                    <p:blipFill>
                      <a:blip r:embed="rId6"/>
                      <a:stretch>
                        <a:fillRect/>
                      </a:stretch>
                    </p:blipFill>
                    <p:spPr>
                      <a:xfrm>
                        <a:off x="3547594" y="3762655"/>
                        <a:ext cx="2389188" cy="4095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477E41D-D68F-4C58-9128-1BB634A1BA09}"/>
              </a:ext>
            </a:extLst>
          </p:cNvPr>
          <p:cNvGraphicFramePr>
            <a:graphicFrameLocks noChangeAspect="1"/>
          </p:cNvGraphicFramePr>
          <p:nvPr>
            <p:extLst>
              <p:ext uri="{D42A27DB-BD31-4B8C-83A1-F6EECF244321}">
                <p14:modId xmlns:p14="http://schemas.microsoft.com/office/powerpoint/2010/main" val="4123934688"/>
              </p:ext>
            </p:extLst>
          </p:nvPr>
        </p:nvGraphicFramePr>
        <p:xfrm>
          <a:off x="3990975" y="4451350"/>
          <a:ext cx="1633538" cy="368300"/>
        </p:xfrm>
        <a:graphic>
          <a:graphicData uri="http://schemas.openxmlformats.org/presentationml/2006/ole">
            <mc:AlternateContent xmlns:mc="http://schemas.openxmlformats.org/markup-compatibility/2006">
              <mc:Choice xmlns:v="urn:schemas-microsoft-com:vml" Requires="v">
                <p:oleObj name="Equation" r:id="rId7" imgW="1015920" imgH="228600" progId="Equation.DSMT4">
                  <p:embed/>
                </p:oleObj>
              </mc:Choice>
              <mc:Fallback>
                <p:oleObj name="Equation" r:id="rId7" imgW="1015920" imgH="228600" progId="Equation.DSMT4">
                  <p:embed/>
                  <p:pic>
                    <p:nvPicPr>
                      <p:cNvPr id="7" name="Object 6">
                        <a:extLst>
                          <a:ext uri="{FF2B5EF4-FFF2-40B4-BE49-F238E27FC236}">
                            <a16:creationId xmlns:a16="http://schemas.microsoft.com/office/drawing/2014/main" id="{F97F5A1D-D455-4E4B-9197-279E6DEED212}"/>
                          </a:ext>
                        </a:extLst>
                      </p:cNvPr>
                      <p:cNvPicPr/>
                      <p:nvPr/>
                    </p:nvPicPr>
                    <p:blipFill>
                      <a:blip r:embed="rId8"/>
                      <a:stretch>
                        <a:fillRect/>
                      </a:stretch>
                    </p:blipFill>
                    <p:spPr>
                      <a:xfrm>
                        <a:off x="3990975" y="4451350"/>
                        <a:ext cx="1633538" cy="3683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4D94B9D-C42C-47A2-94F4-0BD1B3D6EC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2733714"/>
      </p:ext>
    </p:extLst>
  </p:cSld>
  <p:clrMapOvr>
    <a:masterClrMapping/>
  </p:clrMapOvr>
  <mc:AlternateContent xmlns:mc="http://schemas.openxmlformats.org/markup-compatibility/2006">
    <mc:Choice xmlns:p14="http://schemas.microsoft.com/office/powerpoint/2010/main" Requires="p14">
      <p:transition spd="slow" p14:dur="2000" advTm="82890"/>
    </mc:Choice>
    <mc:Fallback>
      <p:transition spd="slow" advTm="8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reduced analytic equations to differential equations</a:t>
            </a:r>
          </a:p>
          <a:p>
            <a:pPr lvl="1"/>
            <a:r>
              <a:rPr lang="en-US" dirty="0"/>
              <a:t>We started by approximating solutions to</a:t>
            </a:r>
            <a:br>
              <a:rPr lang="en-US" dirty="0"/>
            </a:br>
            <a:r>
              <a:rPr lang="en-US" dirty="0"/>
              <a:t>		initial-value problems (</a:t>
            </a:r>
            <a:r>
              <a:rPr lang="en-US" cap="small" dirty="0" err="1"/>
              <a:t>ivp</a:t>
            </a:r>
            <a:r>
              <a:rPr lang="en-US" dirty="0" err="1"/>
              <a:t>s</a:t>
            </a:r>
            <a:r>
              <a:rPr lang="en-US" dirty="0"/>
              <a:t>)</a:t>
            </a:r>
          </a:p>
          <a:p>
            <a:pPr lvl="1"/>
            <a:r>
              <a:rPr lang="en-US" dirty="0"/>
              <a:t>We continued by approximating solutions to</a:t>
            </a:r>
            <a:br>
              <a:rPr lang="en-US" dirty="0"/>
            </a:br>
            <a:r>
              <a:rPr lang="en-US" dirty="0"/>
              <a:t>		boundary-value problems (</a:t>
            </a:r>
            <a:r>
              <a:rPr lang="en-US" cap="small" dirty="0" err="1"/>
              <a:t>bvp</a:t>
            </a:r>
            <a:r>
              <a:rPr lang="en-US" dirty="0" err="1"/>
              <a:t>s</a:t>
            </a:r>
            <a:r>
              <a:rPr lang="en-US" dirty="0"/>
              <a:t>)</a:t>
            </a:r>
          </a:p>
          <a:p>
            <a:pPr lvl="1"/>
            <a:r>
              <a:rPr lang="en-US" dirty="0"/>
              <a:t>We then proceeded to approximate solutions to</a:t>
            </a:r>
            <a:br>
              <a:rPr lang="en-US" dirty="0"/>
            </a:br>
            <a:r>
              <a:rPr lang="en-US" dirty="0"/>
              <a:t>		problems in partial differential equations (</a:t>
            </a:r>
            <a:r>
              <a:rPr lang="en-US" cap="small" dirty="0" err="1"/>
              <a:t>pde</a:t>
            </a:r>
            <a:r>
              <a:rPr lang="en-US" dirty="0" err="1"/>
              <a:t>s</a:t>
            </a:r>
            <a:r>
              <a:rPr lang="en-US" dirty="0"/>
              <a:t>)</a:t>
            </a:r>
          </a:p>
          <a:p>
            <a:pPr marL="457200" lvl="1"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a:extLst>
              <a:ext uri="{FF2B5EF4-FFF2-40B4-BE49-F238E27FC236}">
                <a16:creationId xmlns:a16="http://schemas.microsoft.com/office/drawing/2014/main" id="{AF5635F4-5FF0-4717-A537-DE3FE465DA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4982541"/>
      </p:ext>
    </p:extLst>
  </p:cSld>
  <p:clrMapOvr>
    <a:masterClrMapping/>
  </p:clrMapOvr>
  <mc:AlternateContent xmlns:mc="http://schemas.openxmlformats.org/markup-compatibility/2006">
    <mc:Choice xmlns:p14="http://schemas.microsoft.com/office/powerpoint/2010/main" Requires="p14">
      <p:transition spd="slow" p14:dur="2000" advTm="55766"/>
    </mc:Choice>
    <mc:Fallback>
      <p:transition spd="slow" advTm="5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Course summary</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this course, we:</a:t>
            </a:r>
          </a:p>
          <a:p>
            <a:pPr lvl="1"/>
            <a:r>
              <a:rPr lang="en-US" dirty="0"/>
              <a:t>Observed that there were issues with representing real numbers by finite-precision floating-point numbers</a:t>
            </a:r>
          </a:p>
          <a:p>
            <a:pPr lvl="1"/>
            <a:r>
              <a:rPr lang="en-US" dirty="0"/>
              <a:t>Introduced a number of tools that would be used for approximating solutions to numerical problems</a:t>
            </a:r>
          </a:p>
          <a:p>
            <a:pPr lvl="1"/>
            <a:r>
              <a:rPr lang="en-US" dirty="0"/>
              <a:t>We then looked at four different categories of numerical problems:</a:t>
            </a:r>
          </a:p>
          <a:p>
            <a:pPr lvl="2"/>
            <a:r>
              <a:rPr lang="en-US" dirty="0"/>
              <a:t>Evaluating the value of an expression</a:t>
            </a:r>
          </a:p>
          <a:p>
            <a:pPr lvl="2"/>
            <a:r>
              <a:rPr lang="en-US" dirty="0"/>
              <a:t>Approximating solutions to algebraic equations</a:t>
            </a:r>
          </a:p>
          <a:p>
            <a:pPr lvl="2"/>
            <a:r>
              <a:rPr lang="en-US" dirty="0"/>
              <a:t>Approximating solutions to analytic equations</a:t>
            </a:r>
          </a:p>
          <a:p>
            <a:pPr lvl="2"/>
            <a:r>
              <a:rPr lang="en-US" dirty="0"/>
              <a:t>Unconstrained optimization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BEE67FCA-87A5-4BF9-A5A1-68779CA274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mc:Choice xmlns:p14="http://schemas.microsoft.com/office/powerpoint/2010/main" Requires="p14">
      <p:transition spd="slow" p14:dur="2000" advTm="76016"/>
    </mc:Choice>
    <mc:Fallback>
      <p:transition spd="slow" advTm="7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started with approximations to 1</a:t>
            </a:r>
            <a:r>
              <a:rPr lang="en-US" baseline="30000" dirty="0"/>
              <a:t>st</a:t>
            </a:r>
            <a:r>
              <a:rPr lang="en-US" dirty="0"/>
              <a:t>-order </a:t>
            </a:r>
            <a:r>
              <a:rPr lang="en-US" cap="small" dirty="0" err="1"/>
              <a:t>ivp</a:t>
            </a:r>
            <a:r>
              <a:rPr lang="en-US" dirty="0" err="1"/>
              <a:t>s</a:t>
            </a:r>
            <a:r>
              <a:rPr lang="en-US" dirty="0"/>
              <a:t> using solvers similar to that of composite integration:</a:t>
            </a:r>
          </a:p>
          <a:p>
            <a:pPr lvl="2"/>
            <a:r>
              <a:rPr lang="en-US" dirty="0"/>
              <a:t>Euler’s method</a:t>
            </a:r>
          </a:p>
          <a:p>
            <a:pPr lvl="2"/>
            <a:r>
              <a:rPr lang="en-US" dirty="0" err="1"/>
              <a:t>Heun’s</a:t>
            </a:r>
            <a:r>
              <a:rPr lang="en-US" dirty="0"/>
              <a:t> method</a:t>
            </a:r>
          </a:p>
          <a:p>
            <a:pPr lvl="2"/>
            <a:r>
              <a:rPr lang="en-US" dirty="0"/>
              <a:t>The 4</a:t>
            </a:r>
            <a:r>
              <a:rPr lang="en-US" baseline="30000" dirty="0"/>
              <a:t>th</a:t>
            </a:r>
            <a:r>
              <a:rPr lang="en-US" dirty="0"/>
              <a:t>-order Runge-</a:t>
            </a:r>
            <a:r>
              <a:rPr lang="en-US" dirty="0" err="1"/>
              <a:t>Kutta</a:t>
            </a:r>
            <a:r>
              <a:rPr lang="en-US" dirty="0"/>
              <a:t> method</a:t>
            </a:r>
          </a:p>
          <a:p>
            <a:pPr lvl="1"/>
            <a:r>
              <a:rPr lang="en-US" dirty="0"/>
              <a:t>Again, one step was order 2, 3, and 5, respectively,</a:t>
            </a:r>
            <a:br>
              <a:rPr lang="en-US" dirty="0"/>
            </a:br>
            <a:r>
              <a:rPr lang="en-US" dirty="0"/>
              <a:t>	but multiple steps reduced the order by one</a:t>
            </a:r>
          </a:p>
          <a:p>
            <a:pPr lvl="1"/>
            <a:r>
              <a:rPr lang="en-US" dirty="0"/>
              <a:t>We discussed how we could use cubic splines to approximate solutions between the points of our approximation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7" name="Audio 6">
            <a:hlinkClick r:id="" action="ppaction://media"/>
            <a:extLst>
              <a:ext uri="{FF2B5EF4-FFF2-40B4-BE49-F238E27FC236}">
                <a16:creationId xmlns:a16="http://schemas.microsoft.com/office/drawing/2014/main" id="{66DDEB19-CA5F-410B-B4C0-C690A5543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1512244"/>
      </p:ext>
    </p:extLst>
  </p:cSld>
  <p:clrMapOvr>
    <a:masterClrMapping/>
  </p:clrMapOvr>
  <mc:AlternateContent xmlns:mc="http://schemas.openxmlformats.org/markup-compatibility/2006">
    <mc:Choice xmlns:p14="http://schemas.microsoft.com/office/powerpoint/2010/main" Requires="p14">
      <p:transition spd="slow" p14:dur="2000" advTm="139878"/>
    </mc:Choice>
    <mc:Fallback>
      <p:transition spd="slow" advTm="13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proceeded to find adaptive techniques for approximating solutions to 1</a:t>
            </a:r>
            <a:r>
              <a:rPr lang="en-US" baseline="30000" dirty="0"/>
              <a:t>st</a:t>
            </a:r>
            <a:r>
              <a:rPr lang="en-US" dirty="0"/>
              <a:t>-order </a:t>
            </a:r>
            <a:r>
              <a:rPr lang="en-US" cap="small" dirty="0" err="1"/>
              <a:t>ivp</a:t>
            </a:r>
            <a:r>
              <a:rPr lang="en-US" dirty="0" err="1"/>
              <a:t>s</a:t>
            </a:r>
            <a:endParaRPr lang="en-US" dirty="0"/>
          </a:p>
          <a:p>
            <a:pPr lvl="2"/>
            <a:r>
              <a:rPr lang="en-US" dirty="0"/>
              <a:t>Our Euler-</a:t>
            </a:r>
            <a:r>
              <a:rPr lang="en-US" dirty="0" err="1"/>
              <a:t>Heun</a:t>
            </a:r>
            <a:r>
              <a:rPr lang="en-US" dirty="0"/>
              <a:t> method</a:t>
            </a:r>
          </a:p>
          <a:p>
            <a:pPr lvl="2"/>
            <a:r>
              <a:rPr lang="en-US" dirty="0"/>
              <a:t>The </a:t>
            </a:r>
            <a:r>
              <a:rPr lang="en-US" dirty="0" err="1"/>
              <a:t>Dormand</a:t>
            </a:r>
            <a:r>
              <a:rPr lang="en-US" dirty="0"/>
              <a:t>-Prince method</a:t>
            </a:r>
          </a:p>
          <a:p>
            <a:pPr lvl="1"/>
            <a:r>
              <a:rPr lang="en-US" dirty="0"/>
              <a:t>These techniques picked an appropriate step size at each iteration to ensure our desired accuracy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7" name="Audio 6">
            <a:hlinkClick r:id="" action="ppaction://media"/>
            <a:extLst>
              <a:ext uri="{FF2B5EF4-FFF2-40B4-BE49-F238E27FC236}">
                <a16:creationId xmlns:a16="http://schemas.microsoft.com/office/drawing/2014/main" id="{13782DF9-C84E-45DA-931B-3C716C99D66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2814994"/>
      </p:ext>
    </p:extLst>
  </p:cSld>
  <p:clrMapOvr>
    <a:masterClrMapping/>
  </p:clrMapOvr>
  <mc:AlternateContent xmlns:mc="http://schemas.openxmlformats.org/markup-compatibility/2006">
    <mc:Choice xmlns:p14="http://schemas.microsoft.com/office/powerpoint/2010/main" Requires="p14">
      <p:transition spd="slow" p14:dur="2000" advTm="79709"/>
    </mc:Choice>
    <mc:Fallback>
      <p:transition spd="slow" advTm="7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then proceeded to find solvers for systems of 1</a:t>
            </a:r>
            <a:r>
              <a:rPr lang="en-US" baseline="30000" dirty="0"/>
              <a:t>st</a:t>
            </a:r>
            <a:r>
              <a:rPr lang="en-US" dirty="0"/>
              <a:t>-order </a:t>
            </a:r>
            <a:r>
              <a:rPr lang="en-US" cap="small" dirty="0" err="1"/>
              <a:t>ivp</a:t>
            </a:r>
            <a:r>
              <a:rPr lang="en-US" dirty="0" err="1"/>
              <a:t>s</a:t>
            </a:r>
            <a:r>
              <a:rPr lang="en-US" dirty="0"/>
              <a:t>:</a:t>
            </a:r>
          </a:p>
          <a:p>
            <a:pPr lvl="2"/>
            <a:r>
              <a:rPr lang="en-US" dirty="0"/>
              <a:t>We saw that all previous techniques trivially extend to approximating such systems by simply using vectors instead</a:t>
            </a:r>
            <a:br>
              <a:rPr lang="en-US" dirty="0"/>
            </a:br>
            <a:r>
              <a:rPr lang="en-US" dirty="0"/>
              <a:t>of scalars</a:t>
            </a:r>
          </a:p>
          <a:p>
            <a:pPr lvl="1"/>
            <a:r>
              <a:rPr lang="en-US" dirty="0"/>
              <a:t>We then proceeded to find solvers for higher-order </a:t>
            </a:r>
            <a:r>
              <a:rPr lang="en-US" cap="small" dirty="0" err="1"/>
              <a:t>ivp</a:t>
            </a:r>
            <a:r>
              <a:rPr lang="en-US" dirty="0" err="1"/>
              <a:t>s</a:t>
            </a:r>
            <a:r>
              <a:rPr lang="en-US" dirty="0"/>
              <a:t>:</a:t>
            </a:r>
          </a:p>
          <a:p>
            <a:pPr lvl="2"/>
            <a:r>
              <a:rPr lang="en-US" dirty="0"/>
              <a:t>We saw we could convert an </a:t>
            </a:r>
            <a:r>
              <a:rPr lang="en-US" i="1" dirty="0"/>
              <a:t>n</a:t>
            </a:r>
            <a:r>
              <a:rPr lang="en-US" baseline="30000" dirty="0"/>
              <a:t>th</a:t>
            </a:r>
            <a:r>
              <a:rPr lang="en-US" dirty="0"/>
              <a:t>-order </a:t>
            </a:r>
            <a:r>
              <a:rPr lang="en-US" cap="small" dirty="0" err="1"/>
              <a:t>ivp</a:t>
            </a:r>
            <a:r>
              <a:rPr lang="en-US" dirty="0"/>
              <a:t> into a system of</a:t>
            </a:r>
            <a:br>
              <a:rPr lang="en-US" dirty="0"/>
            </a:br>
            <a:r>
              <a:rPr lang="en-US" i="1" dirty="0"/>
              <a:t>n</a:t>
            </a:r>
            <a:r>
              <a:rPr lang="en-US" dirty="0"/>
              <a:t> 1</a:t>
            </a:r>
            <a:r>
              <a:rPr lang="en-US" baseline="30000" dirty="0"/>
              <a:t>st</a:t>
            </a:r>
            <a:r>
              <a:rPr lang="en-US" dirty="0"/>
              <a:t>-order initial-value problems</a:t>
            </a:r>
          </a:p>
          <a:p>
            <a:pPr lvl="1"/>
            <a:r>
              <a:rPr lang="en-US" dirty="0"/>
              <a:t>We concluded that we could convert a system of higher-order </a:t>
            </a:r>
            <a:r>
              <a:rPr lang="en-US" cap="small" dirty="0" err="1"/>
              <a:t>ivp</a:t>
            </a:r>
            <a:r>
              <a:rPr lang="en-US" dirty="0" err="1"/>
              <a:t>s</a:t>
            </a:r>
            <a:r>
              <a:rPr lang="en-US" dirty="0"/>
              <a:t> into a system of 1</a:t>
            </a:r>
            <a:r>
              <a:rPr lang="en-US" baseline="30000" dirty="0"/>
              <a:t>st</a:t>
            </a:r>
            <a:r>
              <a:rPr lang="en-US" dirty="0"/>
              <a:t>-order </a:t>
            </a:r>
            <a:r>
              <a:rPr lang="en-US" cap="small" dirty="0" err="1"/>
              <a:t>ivp</a:t>
            </a:r>
            <a:r>
              <a:rPr lang="en-US" dirty="0" err="1"/>
              <a:t>s</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32</a:t>
            </a:fld>
            <a:endParaRPr lang="en-CA"/>
          </a:p>
        </p:txBody>
      </p:sp>
      <p:pic>
        <p:nvPicPr>
          <p:cNvPr id="7" name="Audio 6">
            <a:hlinkClick r:id="" action="ppaction://media"/>
            <a:extLst>
              <a:ext uri="{FF2B5EF4-FFF2-40B4-BE49-F238E27FC236}">
                <a16:creationId xmlns:a16="http://schemas.microsoft.com/office/drawing/2014/main" id="{4E0CCF83-9CC3-4AE9-AAE7-6801CBA761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7283638"/>
      </p:ext>
    </p:extLst>
  </p:cSld>
  <p:clrMapOvr>
    <a:masterClrMapping/>
  </p:clrMapOvr>
  <mc:AlternateContent xmlns:mc="http://schemas.openxmlformats.org/markup-compatibility/2006">
    <mc:Choice xmlns:p14="http://schemas.microsoft.com/office/powerpoint/2010/main" Requires="p14">
      <p:transition spd="slow" p14:dur="2000" advTm="86350"/>
    </mc:Choice>
    <mc:Fallback>
      <p:transition spd="slow" advTm="8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continued by approximating solutions to </a:t>
            </a:r>
            <a:r>
              <a:rPr lang="en-US" cap="small" dirty="0" err="1"/>
              <a:t>bvp</a:t>
            </a:r>
            <a:r>
              <a:rPr lang="en-US" dirty="0" err="1"/>
              <a:t>s</a:t>
            </a:r>
            <a:r>
              <a:rPr lang="en-US" dirty="0"/>
              <a:t>:</a:t>
            </a:r>
          </a:p>
          <a:p>
            <a:pPr lvl="2"/>
            <a:r>
              <a:rPr lang="en-US" dirty="0"/>
              <a:t>We started with the shooting method</a:t>
            </a:r>
          </a:p>
          <a:p>
            <a:pPr lvl="3"/>
            <a:r>
              <a:rPr lang="en-US" dirty="0"/>
              <a:t>This transformed our </a:t>
            </a:r>
            <a:r>
              <a:rPr lang="en-US" cap="small" dirty="0" err="1"/>
              <a:t>bvp</a:t>
            </a:r>
            <a:r>
              <a:rPr lang="en-US" dirty="0" err="1"/>
              <a:t>s</a:t>
            </a:r>
            <a:r>
              <a:rPr lang="en-US" dirty="0"/>
              <a:t> into a system of two </a:t>
            </a:r>
            <a:r>
              <a:rPr lang="en-US" cap="small" dirty="0" err="1"/>
              <a:t>ivp</a:t>
            </a:r>
            <a:r>
              <a:rPr lang="en-US" dirty="0" err="1"/>
              <a:t>s</a:t>
            </a:r>
            <a:r>
              <a:rPr lang="en-US" dirty="0"/>
              <a:t> which we then iterated</a:t>
            </a:r>
          </a:p>
          <a:p>
            <a:pPr lvl="2"/>
            <a:r>
              <a:rPr lang="en-US" dirty="0"/>
              <a:t>We continued with using our divided-difference approximations of the derivative and second derivative to create a system of linear equations</a:t>
            </a:r>
          </a:p>
          <a:p>
            <a:pPr lvl="3"/>
            <a:r>
              <a:rPr lang="en-US" dirty="0"/>
              <a:t>We called this a finite-difference method</a:t>
            </a:r>
          </a:p>
          <a:p>
            <a:pPr lvl="1"/>
            <a:r>
              <a:rPr lang="en-US" dirty="0"/>
              <a:t>We also introduced Neumann, and specifically insulated, boundary conditions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33</a:t>
            </a:fld>
            <a:endParaRPr lang="en-CA"/>
          </a:p>
        </p:txBody>
      </p:sp>
      <p:pic>
        <p:nvPicPr>
          <p:cNvPr id="8" name="Audio 7">
            <a:hlinkClick r:id="" action="ppaction://media"/>
            <a:extLst>
              <a:ext uri="{FF2B5EF4-FFF2-40B4-BE49-F238E27FC236}">
                <a16:creationId xmlns:a16="http://schemas.microsoft.com/office/drawing/2014/main" id="{C97EC5AF-E955-4FA1-8C57-570A15CB3B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2670158"/>
      </p:ext>
    </p:extLst>
  </p:cSld>
  <p:clrMapOvr>
    <a:masterClrMapping/>
  </p:clrMapOvr>
  <mc:AlternateContent xmlns:mc="http://schemas.openxmlformats.org/markup-compatibility/2006">
    <mc:Choice xmlns:p14="http://schemas.microsoft.com/office/powerpoint/2010/main" Requires="p14">
      <p:transition spd="slow" p14:dur="2000" advTm="102188"/>
    </mc:Choice>
    <mc:Fallback>
      <p:transition spd="slow" advTm="10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sz="2800" dirty="0"/>
              <a:t>7. Approximating solutions to analytic equations</a:t>
            </a:r>
            <a:br>
              <a:rPr lang="en-US" sz="2800" dirty="0"/>
            </a:br>
            <a:r>
              <a:rPr lang="en-US" sz="2800" dirty="0"/>
              <a:t>and systems of 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third class of problems was approximating solutions to analytic equations and systems of analytic equations</a:t>
            </a:r>
          </a:p>
          <a:p>
            <a:pPr lvl="1"/>
            <a:r>
              <a:rPr lang="en-US" dirty="0"/>
              <a:t>We concluded by approximating solutions to </a:t>
            </a:r>
            <a:r>
              <a:rPr lang="en-US" cap="small" dirty="0" err="1"/>
              <a:t>pde</a:t>
            </a:r>
            <a:r>
              <a:rPr lang="en-US" dirty="0" err="1"/>
              <a:t>s</a:t>
            </a:r>
            <a:r>
              <a:rPr lang="en-US" dirty="0"/>
              <a:t>:</a:t>
            </a:r>
          </a:p>
          <a:p>
            <a:pPr lvl="2"/>
            <a:r>
              <a:rPr lang="en-US" dirty="0"/>
              <a:t>Starting in one dimension, we approximation solutions to</a:t>
            </a:r>
          </a:p>
          <a:p>
            <a:pPr lvl="3"/>
            <a:r>
              <a:rPr lang="en-US" dirty="0"/>
              <a:t>The heat equation</a:t>
            </a:r>
          </a:p>
          <a:p>
            <a:pPr lvl="3"/>
            <a:r>
              <a:rPr lang="en-US" dirty="0"/>
              <a:t>The wave equation</a:t>
            </a:r>
          </a:p>
          <a:p>
            <a:pPr lvl="2"/>
            <a:r>
              <a:rPr lang="en-US" dirty="0"/>
              <a:t>We then went to two and three dimensions, discussing solutions to Laplace’s equation</a:t>
            </a:r>
          </a:p>
          <a:p>
            <a:pPr lvl="3"/>
            <a:r>
              <a:rPr lang="en-US" dirty="0"/>
              <a:t>This resulted in a system of linear equations similar to that of </a:t>
            </a:r>
            <a:r>
              <a:rPr lang="en-US" cap="small" dirty="0" err="1"/>
              <a:t>bvp</a:t>
            </a:r>
            <a:r>
              <a:rPr lang="en-US" dirty="0" err="1"/>
              <a:t>s</a:t>
            </a:r>
            <a:endParaRPr lang="en-US" dirty="0"/>
          </a:p>
          <a:p>
            <a:pPr lvl="2"/>
            <a:r>
              <a:rPr lang="en-US" dirty="0"/>
              <a:t>We then discussed approximating solutions in two and three dimensions to</a:t>
            </a:r>
          </a:p>
          <a:p>
            <a:pPr lvl="3"/>
            <a:r>
              <a:rPr lang="en-US" dirty="0"/>
              <a:t>The heat equation</a:t>
            </a:r>
          </a:p>
          <a:p>
            <a:pPr lvl="3"/>
            <a:r>
              <a:rPr lang="en-US" dirty="0"/>
              <a:t>The wave equation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34</a:t>
            </a:fld>
            <a:endParaRPr lang="en-CA"/>
          </a:p>
        </p:txBody>
      </p:sp>
      <p:pic>
        <p:nvPicPr>
          <p:cNvPr id="7" name="Audio 6">
            <a:hlinkClick r:id="" action="ppaction://media"/>
            <a:extLst>
              <a:ext uri="{FF2B5EF4-FFF2-40B4-BE49-F238E27FC236}">
                <a16:creationId xmlns:a16="http://schemas.microsoft.com/office/drawing/2014/main" id="{521CA0AC-F9EB-4998-A414-AF78B22DE94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8972261"/>
      </p:ext>
    </p:extLst>
  </p:cSld>
  <p:clrMapOvr>
    <a:masterClrMapping/>
  </p:clrMapOvr>
  <mc:AlternateContent xmlns:mc="http://schemas.openxmlformats.org/markup-compatibility/2006">
    <mc:Choice xmlns:p14="http://schemas.microsoft.com/office/powerpoint/2010/main" Requires="p14">
      <p:transition spd="slow" p14:dur="2000" advTm="124690"/>
    </mc:Choice>
    <mc:Fallback>
      <p:transition spd="slow" advTm="12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dirty="0"/>
              <a:t>8. Optimization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fourth-and-last class of problems was approximating solutions optimization problems</a:t>
            </a:r>
          </a:p>
          <a:p>
            <a:pPr lvl="1"/>
            <a:r>
              <a:rPr lang="en-US" dirty="0"/>
              <a:t>We restricted ourselves to unconstrained optimization</a:t>
            </a:r>
          </a:p>
          <a:p>
            <a:pPr lvl="2"/>
            <a:r>
              <a:rPr lang="en-US" dirty="0"/>
              <a:t>We reduced the problem of finding maxima to finding minima,</a:t>
            </a:r>
            <a:br>
              <a:rPr lang="en-US" dirty="0"/>
            </a:br>
            <a:r>
              <a:rPr lang="en-US" dirty="0"/>
              <a:t>	so we focused on finding local minima to functions</a:t>
            </a:r>
          </a:p>
          <a:p>
            <a:pPr lvl="1"/>
            <a:r>
              <a:rPr lang="en-US" dirty="0"/>
              <a:t>We started with approximating minima to real-valued functions of a real variable</a:t>
            </a:r>
          </a:p>
          <a:p>
            <a:pPr lvl="1"/>
            <a:r>
              <a:rPr lang="en-US" dirty="0"/>
              <a:t>We then continued by approximating minima to real-value functions of a vector variable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35</a:t>
            </a:fld>
            <a:endParaRPr lang="en-CA"/>
          </a:p>
        </p:txBody>
      </p:sp>
      <p:pic>
        <p:nvPicPr>
          <p:cNvPr id="9" name="Audio 8">
            <a:hlinkClick r:id="" action="ppaction://media"/>
            <a:extLst>
              <a:ext uri="{FF2B5EF4-FFF2-40B4-BE49-F238E27FC236}">
                <a16:creationId xmlns:a16="http://schemas.microsoft.com/office/drawing/2014/main" id="{EFC6FC09-3E1D-4FE6-9E06-3B3AAFD601E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4457502"/>
      </p:ext>
    </p:extLst>
  </p:cSld>
  <p:clrMapOvr>
    <a:masterClrMapping/>
  </p:clrMapOvr>
  <mc:AlternateContent xmlns:mc="http://schemas.openxmlformats.org/markup-compatibility/2006">
    <mc:Choice xmlns:p14="http://schemas.microsoft.com/office/powerpoint/2010/main" Requires="p14">
      <p:transition spd="slow" p14:dur="2000" advTm="59830"/>
    </mc:Choice>
    <mc:Fallback>
      <p:transition spd="slow" advTm="5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dirty="0"/>
              <a:t>8. Optimization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fourth-and-last class of problems was approximating solutions optimization problems</a:t>
            </a:r>
          </a:p>
          <a:p>
            <a:pPr lvl="1"/>
            <a:r>
              <a:rPr lang="en-US" dirty="0"/>
              <a:t>To find the minima of a real-valued function of a real variable,</a:t>
            </a:r>
            <a:br>
              <a:rPr lang="en-US" dirty="0"/>
            </a:br>
            <a:r>
              <a:rPr lang="en-US" dirty="0"/>
              <a:t>		we looked at the following algorithms:</a:t>
            </a:r>
          </a:p>
          <a:p>
            <a:pPr lvl="2"/>
            <a:r>
              <a:rPr lang="en-US" dirty="0"/>
              <a:t>Step-by-step optimization</a:t>
            </a:r>
          </a:p>
          <a:p>
            <a:pPr lvl="2"/>
            <a:r>
              <a:rPr lang="en-US" dirty="0"/>
              <a:t>Newton’s method for finding extrema</a:t>
            </a:r>
          </a:p>
          <a:p>
            <a:pPr lvl="2"/>
            <a:r>
              <a:rPr lang="en-US" dirty="0"/>
              <a:t>The golden-ratio search</a:t>
            </a:r>
          </a:p>
          <a:p>
            <a:pPr lvl="2"/>
            <a:r>
              <a:rPr lang="en-US" dirty="0"/>
              <a:t>Successive parabolic interpolation</a:t>
            </a:r>
          </a:p>
          <a:p>
            <a:pPr lvl="2"/>
            <a:r>
              <a:rPr lang="en-US" dirty="0"/>
              <a:t>Brent’s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36</a:t>
            </a:fld>
            <a:endParaRPr lang="en-CA"/>
          </a:p>
        </p:txBody>
      </p:sp>
      <p:pic>
        <p:nvPicPr>
          <p:cNvPr id="8" name="Audio 7">
            <a:hlinkClick r:id="" action="ppaction://media"/>
            <a:extLst>
              <a:ext uri="{FF2B5EF4-FFF2-40B4-BE49-F238E27FC236}">
                <a16:creationId xmlns:a16="http://schemas.microsoft.com/office/drawing/2014/main" id="{780A733A-E2EB-48EE-B491-8E83174862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454238"/>
      </p:ext>
    </p:extLst>
  </p:cSld>
  <p:clrMapOvr>
    <a:masterClrMapping/>
  </p:clrMapOvr>
  <mc:AlternateContent xmlns:mc="http://schemas.openxmlformats.org/markup-compatibility/2006">
    <mc:Choice xmlns:p14="http://schemas.microsoft.com/office/powerpoint/2010/main" Requires="p14">
      <p:transition spd="slow" p14:dur="2000" advTm="186137"/>
    </mc:Choice>
    <mc:Fallback>
      <p:transition spd="slow" advTm="18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normAutofit/>
          </a:bodyPr>
          <a:lstStyle/>
          <a:p>
            <a:r>
              <a:rPr lang="en-US" dirty="0"/>
              <a:t>8. Optimization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Our fourth-and-last class of problems was approximating solutions optimization problems</a:t>
            </a:r>
          </a:p>
          <a:p>
            <a:pPr lvl="1"/>
            <a:r>
              <a:rPr lang="en-US" dirty="0"/>
              <a:t>To find the minima of a real-valued function of a vector variable,</a:t>
            </a:r>
            <a:br>
              <a:rPr lang="en-US" dirty="0"/>
            </a:br>
            <a:r>
              <a:rPr lang="en-US" dirty="0"/>
              <a:t>		we looked at the following algorithms:</a:t>
            </a:r>
          </a:p>
          <a:p>
            <a:pPr lvl="2"/>
            <a:r>
              <a:rPr lang="en-US" dirty="0"/>
              <a:t>The Hooke-Jeeves method</a:t>
            </a:r>
          </a:p>
          <a:p>
            <a:pPr lvl="2"/>
            <a:r>
              <a:rPr lang="en-US" dirty="0" err="1"/>
              <a:t>Neweton’s</a:t>
            </a:r>
            <a:r>
              <a:rPr lang="en-US" dirty="0"/>
              <a:t> method for finding extrema in </a:t>
            </a:r>
            <a:r>
              <a:rPr lang="en-US" i="1" dirty="0"/>
              <a:t>n</a:t>
            </a:r>
            <a:r>
              <a:rPr lang="en-US" dirty="0"/>
              <a:t> dimensions</a:t>
            </a:r>
          </a:p>
          <a:p>
            <a:pPr lvl="2"/>
            <a:r>
              <a:rPr lang="en-US" dirty="0"/>
              <a:t>Gradient descent</a:t>
            </a:r>
          </a:p>
          <a:p>
            <a:pPr lvl="3"/>
            <a:r>
              <a:rPr lang="en-US" dirty="0"/>
              <a:t>This converted an </a:t>
            </a:r>
            <a:r>
              <a:rPr lang="en-US" i="1" dirty="0"/>
              <a:t>n</a:t>
            </a:r>
            <a:r>
              <a:rPr lang="en-US" dirty="0"/>
              <a:t>-dimensional problem </a:t>
            </a:r>
            <a:br>
              <a:rPr lang="en-US" dirty="0"/>
            </a:br>
            <a:r>
              <a:rPr lang="en-US" dirty="0"/>
              <a:t>	  into a 1-dimensional problem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37</a:t>
            </a:fld>
            <a:endParaRPr lang="en-CA"/>
          </a:p>
        </p:txBody>
      </p:sp>
      <p:pic>
        <p:nvPicPr>
          <p:cNvPr id="7" name="Audio 6">
            <a:hlinkClick r:id="" action="ppaction://media"/>
            <a:extLst>
              <a:ext uri="{FF2B5EF4-FFF2-40B4-BE49-F238E27FC236}">
                <a16:creationId xmlns:a16="http://schemas.microsoft.com/office/drawing/2014/main" id="{5F01ACCC-F5CE-4772-8A1C-C042CCCA7B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8338578"/>
      </p:ext>
    </p:extLst>
  </p:cSld>
  <p:clrMapOvr>
    <a:masterClrMapping/>
  </p:clrMapOvr>
  <mc:AlternateContent xmlns:mc="http://schemas.openxmlformats.org/markup-compatibility/2006">
    <mc:Choice xmlns:p14="http://schemas.microsoft.com/office/powerpoint/2010/main" Requires="p14">
      <p:transition spd="slow" p14:dur="2000" advTm="138740"/>
    </mc:Choice>
    <mc:Fallback>
      <p:transition spd="slow" advTm="13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9374" cy="4525963"/>
          </a:xfrm>
        </p:spPr>
        <p:txBody>
          <a:bodyPr/>
          <a:lstStyle/>
          <a:p>
            <a:r>
              <a:rPr lang="en-US" dirty="0"/>
              <a:t>Following this course, you now</a:t>
            </a:r>
          </a:p>
          <a:p>
            <a:pPr lvl="1"/>
            <a:r>
              <a:rPr lang="en-US" dirty="0"/>
              <a:t>Are aware that there are issues when we represent real numbers as finite-precision floating-point numbers </a:t>
            </a:r>
          </a:p>
          <a:p>
            <a:pPr lvl="1"/>
            <a:r>
              <a:rPr lang="en-US" dirty="0"/>
              <a:t>Understand there are tools we can use to mitigate the issues that arise when using floating-point numbers</a:t>
            </a:r>
          </a:p>
          <a:p>
            <a:pPr lvl="1"/>
            <a:r>
              <a:rPr lang="en-US" dirty="0"/>
              <a:t>Have seen the application of these tools to approximating solutions to the following classes of problems that have numerical solutions:</a:t>
            </a:r>
          </a:p>
          <a:p>
            <a:pPr lvl="2"/>
            <a:r>
              <a:rPr lang="en-US" dirty="0"/>
              <a:t>Evaluating an expression</a:t>
            </a:r>
          </a:p>
          <a:p>
            <a:pPr lvl="2"/>
            <a:r>
              <a:rPr lang="en-US" dirty="0"/>
              <a:t>Algebraic equations and systems thereof</a:t>
            </a:r>
          </a:p>
          <a:p>
            <a:pPr lvl="2"/>
            <a:r>
              <a:rPr lang="en-US" dirty="0"/>
              <a:t>Analytic equations and systems thereof</a:t>
            </a:r>
          </a:p>
          <a:p>
            <a:pPr lvl="2"/>
            <a:r>
              <a:rPr lang="en-US" dirty="0"/>
              <a:t>Optimization problems</a:t>
            </a:r>
          </a:p>
        </p:txBody>
      </p:sp>
      <p:sp>
        <p:nvSpPr>
          <p:cNvPr id="4" name="Footer Placeholder 3"/>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38</a:t>
            </a:fld>
            <a:endParaRPr lang="en-CA"/>
          </a:p>
        </p:txBody>
      </p:sp>
      <p:pic>
        <p:nvPicPr>
          <p:cNvPr id="7" name="Audio 6">
            <a:hlinkClick r:id="" action="ppaction://media"/>
            <a:extLst>
              <a:ext uri="{FF2B5EF4-FFF2-40B4-BE49-F238E27FC236}">
                <a16:creationId xmlns:a16="http://schemas.microsoft.com/office/drawing/2014/main" id="{D7CAAD41-FC3E-4CFF-BE3A-F6CFBB69DD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59394"/>
    </mc:Choice>
    <mc:Fallback>
      <p:transition spd="slow" advTm="5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https://en.wikipedia.org/wiki/Numerical_analysis</a:t>
            </a:r>
          </a:p>
        </p:txBody>
      </p:sp>
      <p:sp>
        <p:nvSpPr>
          <p:cNvPr id="4" name="Footer Placeholder 3"/>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39</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1. Course introduction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started by:</a:t>
            </a:r>
          </a:p>
          <a:p>
            <a:pPr lvl="1"/>
            <a:r>
              <a:rPr lang="en-US" dirty="0"/>
              <a:t>Defining absolute error, relative error and percent relative error</a:t>
            </a:r>
          </a:p>
          <a:p>
            <a:pPr lvl="1"/>
            <a:r>
              <a:rPr lang="en-US" dirty="0"/>
              <a:t>Looked at the decimal and binary representation of real numbers</a:t>
            </a:r>
          </a:p>
          <a:p>
            <a:pPr lvl="1"/>
            <a:r>
              <a:rPr lang="en-US" dirty="0"/>
              <a:t>Defined rounding a value to a given number of digits or bits</a:t>
            </a:r>
          </a:p>
          <a:p>
            <a:pPr lvl="1"/>
            <a:r>
              <a:rPr lang="en-US" dirty="0"/>
              <a:t>Defined the measure of significant digits</a:t>
            </a:r>
          </a:p>
          <a:p>
            <a:pPr lvl="1"/>
            <a:r>
              <a:rPr lang="en-US" dirty="0"/>
              <a:t>Defining accuracy and precision</a:t>
            </a:r>
          </a:p>
          <a:p>
            <a:pPr lvl="2"/>
            <a:r>
              <a:rPr lang="en-US" dirty="0"/>
              <a:t>Accuracy:	yielding a result close to the correct value</a:t>
            </a:r>
          </a:p>
          <a:p>
            <a:pPr lvl="2"/>
            <a:r>
              <a:rPr lang="en-US" dirty="0"/>
              <a:t>Precision:	yielding results with a consistent number of 		significant digits</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7" name="Audio 6">
            <a:hlinkClick r:id="" action="ppaction://media"/>
            <a:extLst>
              <a:ext uri="{FF2B5EF4-FFF2-40B4-BE49-F238E27FC236}">
                <a16:creationId xmlns:a16="http://schemas.microsoft.com/office/drawing/2014/main" id="{B2546082-EFA2-472F-ADB8-F8CC3B2B14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1777108"/>
      </p:ext>
    </p:extLst>
  </p:cSld>
  <p:clrMapOvr>
    <a:masterClrMapping/>
  </p:clrMapOvr>
  <mc:AlternateContent xmlns:mc="http://schemas.openxmlformats.org/markup-compatibility/2006">
    <mc:Choice xmlns:p14="http://schemas.microsoft.com/office/powerpoint/2010/main" Requires="p14">
      <p:transition spd="slow" p14:dur="2000" advTm="51470"/>
    </mc:Choice>
    <mc:Fallback>
      <p:transition spd="slow" advTm="5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40</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Course summary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41</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Course summary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42</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 Representation of real numbers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Next we considered the representation of real numbers on the computer</a:t>
            </a:r>
          </a:p>
          <a:p>
            <a:pPr lvl="1"/>
            <a:r>
              <a:rPr lang="en-US" dirty="0"/>
              <a:t>We considered fixed-point representations of integers and real numbers</a:t>
            </a:r>
          </a:p>
          <a:p>
            <a:pPr lvl="1"/>
            <a:r>
              <a:rPr lang="en-US" dirty="0"/>
              <a:t>We considered the benefits of a floating-point representation that parallels scientific notation</a:t>
            </a:r>
          </a:p>
          <a:p>
            <a:pPr lvl="1"/>
            <a:r>
              <a:rPr lang="en-US" dirty="0"/>
              <a:t>We looked at a six-decimal-digit floating-point representation followed by the binary double-precision floating-point representation</a:t>
            </a:r>
          </a:p>
          <a:p>
            <a:pPr lvl="2"/>
            <a:r>
              <a:rPr lang="en-US" dirty="0"/>
              <a:t>We considered arithmetic operations and comparisons</a:t>
            </a:r>
          </a:p>
          <a:p>
            <a:pPr lvl="1"/>
            <a:r>
              <a:rPr lang="en-US" dirty="0"/>
              <a:t>We looked at loss of precision, subtractive cancellation and the loss of associativity: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z</a:t>
            </a:r>
            <a:r>
              <a:rPr lang="en-US" dirty="0">
                <a:latin typeface="Times New Roman" panose="02020603050405020304" pitchFamily="18" charset="0"/>
              </a:rPr>
              <a:t>)</a:t>
            </a:r>
            <a:r>
              <a:rPr lang="en-US" dirty="0"/>
              <a:t> may not equal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z</a:t>
            </a:r>
            <a:endParaRPr lang="en-US" dirty="0">
              <a:latin typeface="Times New Roman" panose="02020603050405020304" pitchFamily="18" charset="0"/>
            </a:endParaRPr>
          </a:p>
          <a:p>
            <a:pPr lvl="1"/>
            <a:r>
              <a:rPr lang="en-US" dirty="0"/>
              <a:t>Finally, we looked at infinity, not-a-number (</a:t>
            </a:r>
            <a:r>
              <a:rPr lang="en-US" dirty="0" err="1"/>
              <a:t>NaN</a:t>
            </a:r>
            <a:r>
              <a:rPr lang="en-US" dirty="0"/>
              <a:t>) and denormalized numbers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a:extLst>
              <a:ext uri="{FF2B5EF4-FFF2-40B4-BE49-F238E27FC236}">
                <a16:creationId xmlns:a16="http://schemas.microsoft.com/office/drawing/2014/main" id="{61E9884E-1FFC-4F0E-97F6-41836F4DEF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5991558"/>
      </p:ext>
    </p:extLst>
  </p:cSld>
  <p:clrMapOvr>
    <a:masterClrMapping/>
  </p:clrMapOvr>
  <mc:AlternateContent xmlns:mc="http://schemas.openxmlformats.org/markup-compatibility/2006">
    <mc:Choice xmlns:p14="http://schemas.microsoft.com/office/powerpoint/2010/main" Requires="p14">
      <p:transition spd="slow" p14:dur="2000" advTm="106275"/>
    </mc:Choice>
    <mc:Fallback>
      <p:transition spd="slow" advTm="10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a:pPr>
            <a:r>
              <a:rPr lang="en-US" dirty="0"/>
              <a:t>Averages, weighted averages and convex combinations</a:t>
            </a:r>
          </a:p>
          <a:p>
            <a:pPr lvl="2"/>
            <a:r>
              <a:rPr lang="en-US" dirty="0"/>
              <a:t>Sampling </a:t>
            </a:r>
            <a:r>
              <a:rPr lang="en-US" i="1" dirty="0"/>
              <a:t>n</a:t>
            </a:r>
            <a:r>
              <a:rPr lang="en-US" dirty="0"/>
              <a:t> uniformly random samples from [</a:t>
            </a:r>
            <a:r>
              <a:rPr lang="en-US" i="1" dirty="0"/>
              <a:t>a</a:t>
            </a:r>
            <a:r>
              <a:rPr lang="en-US" dirty="0"/>
              <a:t>, </a:t>
            </a:r>
            <a:r>
              <a:rPr lang="en-US" i="1" dirty="0"/>
              <a:t>b</a:t>
            </a:r>
            <a:r>
              <a:rPr lang="en-US" dirty="0"/>
              <a:t>], a weighted average of the minimum and maximum values gave a better estimate of </a:t>
            </a:r>
            <a:r>
              <a:rPr lang="en-US" i="1" dirty="0"/>
              <a:t>a</a:t>
            </a:r>
            <a:r>
              <a:rPr lang="en-US" dirty="0"/>
              <a:t> and </a:t>
            </a:r>
            <a:r>
              <a:rPr lang="en-US" i="1" dirty="0"/>
              <a:t>b</a:t>
            </a:r>
            <a:r>
              <a:rPr lang="en-US" dirty="0"/>
              <a:t> than any other value</a:t>
            </a:r>
          </a:p>
          <a:p>
            <a:pPr lvl="2"/>
            <a:r>
              <a:rPr lang="en-US" dirty="0"/>
              <a:t>We saw different weighted averages of points on a function gave a better estimation of an integral than others</a:t>
            </a:r>
          </a:p>
          <a:p>
            <a:pPr lvl="3"/>
            <a:r>
              <a:rPr lang="en-US" dirty="0"/>
              <a:t>Later we saw that this is because the weights                 were </a:t>
            </a:r>
            <a:br>
              <a:rPr lang="en-US" dirty="0"/>
            </a:br>
            <a:br>
              <a:rPr lang="en-US" sz="1200" dirty="0"/>
            </a:br>
            <a:r>
              <a:rPr lang="en-US" dirty="0"/>
              <a:t>a consequence of finding interpolating quadratic polynomials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F908D2E5-922D-46AE-8E6E-5EA2862EFB1A}"/>
              </a:ext>
            </a:extLst>
          </p:cNvPr>
          <p:cNvGraphicFramePr>
            <a:graphicFrameLocks noChangeAspect="1"/>
          </p:cNvGraphicFramePr>
          <p:nvPr>
            <p:extLst>
              <p:ext uri="{D42A27DB-BD31-4B8C-83A1-F6EECF244321}">
                <p14:modId xmlns:p14="http://schemas.microsoft.com/office/powerpoint/2010/main" val="2056718032"/>
              </p:ext>
            </p:extLst>
          </p:nvPr>
        </p:nvGraphicFramePr>
        <p:xfrm>
          <a:off x="6788081" y="4587767"/>
          <a:ext cx="777233" cy="634059"/>
        </p:xfrm>
        <a:graphic>
          <a:graphicData uri="http://schemas.openxmlformats.org/presentationml/2006/ole">
            <mc:AlternateContent xmlns:mc="http://schemas.openxmlformats.org/markup-compatibility/2006">
              <mc:Choice xmlns:v="urn:schemas-microsoft-com:vml" Requires="v">
                <p:oleObj name="Equation" r:id="rId5" imgW="482400" imgH="393480" progId="Equation.DSMT4">
                  <p:embed/>
                </p:oleObj>
              </mc:Choice>
              <mc:Fallback>
                <p:oleObj name="Equation" r:id="rId5" imgW="482400" imgH="393480" progId="Equation.DSMT4">
                  <p:embed/>
                  <p:pic>
                    <p:nvPicPr>
                      <p:cNvPr id="0" name=""/>
                      <p:cNvPicPr/>
                      <p:nvPr/>
                    </p:nvPicPr>
                    <p:blipFill>
                      <a:blip r:embed="rId6"/>
                      <a:stretch>
                        <a:fillRect/>
                      </a:stretch>
                    </p:blipFill>
                    <p:spPr>
                      <a:xfrm>
                        <a:off x="6788081" y="4587767"/>
                        <a:ext cx="777233" cy="634059"/>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C69F8EA-CB63-45D9-A67C-09F767B9D9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84346682"/>
      </p:ext>
    </p:extLst>
  </p:cSld>
  <p:clrMapOvr>
    <a:masterClrMapping/>
  </p:clrMapOvr>
  <mc:AlternateContent xmlns:mc="http://schemas.openxmlformats.org/markup-compatibility/2006">
    <mc:Choice xmlns:p14="http://schemas.microsoft.com/office/powerpoint/2010/main" Requires="p14">
      <p:transition spd="slow" p14:dur="2000" advTm="105021"/>
    </mc:Choice>
    <mc:Fallback>
      <p:transition spd="slow" advTm="10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2"/>
            </a:pPr>
            <a:r>
              <a:rPr lang="en-US" dirty="0"/>
              <a:t>Iteration and the fixed-point theorem</a:t>
            </a:r>
          </a:p>
          <a:p>
            <a:pPr lvl="2"/>
            <a:r>
              <a:rPr lang="en-US" dirty="0"/>
              <a:t>We saw an iterative algorithm that appeared to converge to the square root of two</a:t>
            </a:r>
          </a:p>
          <a:p>
            <a:pPr lvl="3"/>
            <a:r>
              <a:rPr lang="en-US" dirty="0"/>
              <a:t>Later we saw this was a special case of Newton’s method applied to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2 = 0</a:t>
            </a:r>
            <a:r>
              <a:rPr lang="en-US" dirty="0"/>
              <a:t>:</a:t>
            </a:r>
          </a:p>
          <a:p>
            <a:pPr marL="1371600" lvl="3" indent="0">
              <a:buNone/>
            </a:pPr>
            <a:endParaRPr lang="en-US" dirty="0"/>
          </a:p>
          <a:p>
            <a:pPr lvl="2"/>
            <a:endParaRPr lang="en-US" dirty="0"/>
          </a:p>
          <a:p>
            <a:pPr lvl="2"/>
            <a:r>
              <a:rPr lang="en-US" dirty="0"/>
              <a:t>We described the fixed-point theorem:</a:t>
            </a:r>
          </a:p>
          <a:p>
            <a:pPr lvl="3"/>
            <a:r>
              <a:rPr lang="en-US" dirty="0"/>
              <a:t>Given an </a:t>
            </a:r>
            <a:r>
              <a:rPr lang="en-US" i="1" dirty="0"/>
              <a:t>x</a:t>
            </a:r>
            <a:r>
              <a:rPr lang="en-US" baseline="-25000" dirty="0"/>
              <a:t>0</a:t>
            </a:r>
            <a:r>
              <a:rPr lang="en-US" dirty="0"/>
              <a:t> and a function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if we define the iterative procedure that                              , then if this converges, it</a:t>
            </a:r>
            <a:br>
              <a:rPr lang="en-US" dirty="0"/>
            </a:br>
            <a:r>
              <a:rPr lang="en-US" dirty="0"/>
              <a:t>converges to a solution of the equation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a:extLst>
              <a:ext uri="{FF2B5EF4-FFF2-40B4-BE49-F238E27FC236}">
                <a16:creationId xmlns:a16="http://schemas.microsoft.com/office/drawing/2014/main" id="{F908D2E5-922D-46AE-8E6E-5EA2862EFB1A}"/>
              </a:ext>
            </a:extLst>
          </p:cNvPr>
          <p:cNvGraphicFramePr>
            <a:graphicFrameLocks noChangeAspect="1"/>
          </p:cNvGraphicFramePr>
          <p:nvPr>
            <p:extLst>
              <p:ext uri="{D42A27DB-BD31-4B8C-83A1-F6EECF244321}">
                <p14:modId xmlns:p14="http://schemas.microsoft.com/office/powerpoint/2010/main" val="1818000621"/>
              </p:ext>
            </p:extLst>
          </p:nvPr>
        </p:nvGraphicFramePr>
        <p:xfrm>
          <a:off x="3663156" y="4416258"/>
          <a:ext cx="1817688" cy="676275"/>
        </p:xfrm>
        <a:graphic>
          <a:graphicData uri="http://schemas.openxmlformats.org/presentationml/2006/ole">
            <mc:AlternateContent xmlns:mc="http://schemas.openxmlformats.org/markup-compatibility/2006">
              <mc:Choice xmlns:v="urn:schemas-microsoft-com:vml" Requires="v">
                <p:oleObj name="Equation" r:id="rId5" imgW="1130040" imgH="419040" progId="Equation.DSMT4">
                  <p:embed/>
                </p:oleObj>
              </mc:Choice>
              <mc:Fallback>
                <p:oleObj name="Equation" r:id="rId5" imgW="1130040" imgH="419040" progId="Equation.DSMT4">
                  <p:embed/>
                  <p:pic>
                    <p:nvPicPr>
                      <p:cNvPr id="7" name="Object 6">
                        <a:extLst>
                          <a:ext uri="{FF2B5EF4-FFF2-40B4-BE49-F238E27FC236}">
                            <a16:creationId xmlns:a16="http://schemas.microsoft.com/office/drawing/2014/main" id="{F908D2E5-922D-46AE-8E6E-5EA2862EFB1A}"/>
                          </a:ext>
                        </a:extLst>
                      </p:cNvPr>
                      <p:cNvPicPr/>
                      <p:nvPr/>
                    </p:nvPicPr>
                    <p:blipFill>
                      <a:blip r:embed="rId6"/>
                      <a:stretch>
                        <a:fillRect/>
                      </a:stretch>
                    </p:blipFill>
                    <p:spPr>
                      <a:xfrm>
                        <a:off x="3663156" y="4416258"/>
                        <a:ext cx="1817688" cy="6762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170A0BB-7D6C-4328-A255-912A12E51D2A}"/>
              </a:ext>
            </a:extLst>
          </p:cNvPr>
          <p:cNvGraphicFramePr>
            <a:graphicFrameLocks noChangeAspect="1"/>
          </p:cNvGraphicFramePr>
          <p:nvPr>
            <p:extLst>
              <p:ext uri="{D42A27DB-BD31-4B8C-83A1-F6EECF244321}">
                <p14:modId xmlns:p14="http://schemas.microsoft.com/office/powerpoint/2010/main" val="3134185308"/>
              </p:ext>
            </p:extLst>
          </p:nvPr>
        </p:nvGraphicFramePr>
        <p:xfrm>
          <a:off x="3730920" y="5728383"/>
          <a:ext cx="1527969" cy="450533"/>
        </p:xfrm>
        <a:graphic>
          <a:graphicData uri="http://schemas.openxmlformats.org/presentationml/2006/ole">
            <mc:AlternateContent xmlns:mc="http://schemas.openxmlformats.org/markup-compatibility/2006">
              <mc:Choice xmlns:v="urn:schemas-microsoft-com:vml" Requires="v">
                <p:oleObj name="Equation" r:id="rId7" imgW="863280" imgH="253800" progId="Equation.DSMT4">
                  <p:embed/>
                </p:oleObj>
              </mc:Choice>
              <mc:Fallback>
                <p:oleObj name="Equation" r:id="rId7" imgW="863280" imgH="253800" progId="Equation.DSMT4">
                  <p:embed/>
                  <p:pic>
                    <p:nvPicPr>
                      <p:cNvPr id="7" name="Object 6">
                        <a:extLst>
                          <a:ext uri="{FF2B5EF4-FFF2-40B4-BE49-F238E27FC236}">
                            <a16:creationId xmlns:a16="http://schemas.microsoft.com/office/drawing/2014/main" id="{F908D2E5-922D-46AE-8E6E-5EA2862EFB1A}"/>
                          </a:ext>
                        </a:extLst>
                      </p:cNvPr>
                      <p:cNvPicPr/>
                      <p:nvPr/>
                    </p:nvPicPr>
                    <p:blipFill>
                      <a:blip r:embed="rId8"/>
                      <a:stretch>
                        <a:fillRect/>
                      </a:stretch>
                    </p:blipFill>
                    <p:spPr>
                      <a:xfrm>
                        <a:off x="3730920" y="5728383"/>
                        <a:ext cx="1527969" cy="45053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C1F77F10-50E7-49B1-96A5-28D8EFB4EF4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73249346"/>
      </p:ext>
    </p:extLst>
  </p:cSld>
  <p:clrMapOvr>
    <a:masterClrMapping/>
  </p:clrMapOvr>
  <mc:AlternateContent xmlns:mc="http://schemas.openxmlformats.org/markup-compatibility/2006">
    <mc:Choice xmlns:p14="http://schemas.microsoft.com/office/powerpoint/2010/main" Requires="p14">
      <p:transition spd="slow" p14:dur="2000" advTm="73346"/>
    </mc:Choice>
    <mc:Fallback>
      <p:transition spd="slow" advTm="7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3"/>
            </a:pPr>
            <a:r>
              <a:rPr lang="en-US" dirty="0"/>
              <a:t>Linear algebra</a:t>
            </a:r>
          </a:p>
          <a:p>
            <a:pPr lvl="2"/>
            <a:r>
              <a:rPr lang="en-US" dirty="0"/>
              <a:t>We described Gaussian elimination with partial pivoting</a:t>
            </a:r>
          </a:p>
          <a:p>
            <a:pPr lvl="3"/>
            <a:r>
              <a:rPr lang="en-US" dirty="0"/>
              <a:t>An algorithm that allows us to solve a system of linear equations that mitigates the finite precision of floating-point representations</a:t>
            </a:r>
          </a:p>
          <a:p>
            <a:pPr lvl="2"/>
            <a:r>
              <a:rPr lang="en-US" dirty="0"/>
              <a:t>We looked at an iterative technique to approximate a system of linear equations</a:t>
            </a:r>
          </a:p>
          <a:p>
            <a:pPr lvl="2"/>
            <a:r>
              <a:rPr lang="en-US" dirty="0"/>
              <a:t>We saw some systems of linear equations will result in poor numerical approximations no matter what algorithms we use</a:t>
            </a:r>
          </a:p>
          <a:p>
            <a:pPr lvl="3"/>
            <a:r>
              <a:rPr lang="en-US" dirty="0"/>
              <a:t>These were described using the </a:t>
            </a:r>
            <a:r>
              <a:rPr lang="en-US" i="1" dirty="0"/>
              <a:t>condition number</a:t>
            </a:r>
            <a:r>
              <a:rPr lang="en-US" dirty="0"/>
              <a:t> and large condition numbers implied ill conditioning of the system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a:extLst>
              <a:ext uri="{FF2B5EF4-FFF2-40B4-BE49-F238E27FC236}">
                <a16:creationId xmlns:a16="http://schemas.microsoft.com/office/drawing/2014/main" id="{8769688A-051F-4EC8-9469-ADBC35CEBE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860848"/>
      </p:ext>
    </p:extLst>
  </p:cSld>
  <p:clrMapOvr>
    <a:masterClrMapping/>
  </p:clrMapOvr>
  <mc:AlternateContent xmlns:mc="http://schemas.openxmlformats.org/markup-compatibility/2006">
    <mc:Choice xmlns:p14="http://schemas.microsoft.com/office/powerpoint/2010/main" Requires="p14">
      <p:transition spd="slow" p14:dur="2000" advTm="126664"/>
    </mc:Choice>
    <mc:Fallback>
      <p:transition spd="slow" advTm="12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3. Tools for developing numerical algorithms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59629" cy="4525963"/>
          </a:xfrm>
        </p:spPr>
        <p:txBody>
          <a:bodyPr/>
          <a:lstStyle/>
          <a:p>
            <a:r>
              <a:rPr lang="en-US" dirty="0"/>
              <a:t>Next, we looked at seven tools that we would use either to develop or analyze numerical algorithms, or describe patterns that would appear repeatedly in our algorithms</a:t>
            </a:r>
          </a:p>
          <a:p>
            <a:pPr marL="914400" lvl="1" indent="-457200">
              <a:buFont typeface="+mj-lt"/>
              <a:buAutoNum type="arabicPeriod" startAt="4"/>
            </a:pPr>
            <a:r>
              <a:rPr lang="en-US" dirty="0"/>
              <a:t>Interpolation</a:t>
            </a:r>
          </a:p>
          <a:p>
            <a:pPr lvl="2"/>
            <a:r>
              <a:rPr lang="en-US" dirty="0"/>
              <a:t>We saw linear, quadratic and then polynomial interpolation</a:t>
            </a:r>
          </a:p>
          <a:p>
            <a:pPr lvl="2"/>
            <a:r>
              <a:rPr lang="en-US" dirty="0"/>
              <a:t>We noted that these were found by solving a system of linear equations</a:t>
            </a:r>
          </a:p>
          <a:p>
            <a:pPr lvl="3"/>
            <a:r>
              <a:rPr lang="en-US" dirty="0"/>
              <a:t>We defined the </a:t>
            </a:r>
            <a:r>
              <a:rPr lang="en-US" dirty="0" err="1"/>
              <a:t>Vandermonde</a:t>
            </a:r>
            <a:r>
              <a:rPr lang="en-US" dirty="0"/>
              <a:t> matrix</a:t>
            </a:r>
          </a:p>
          <a:p>
            <a:pPr lvl="3"/>
            <a:r>
              <a:rPr lang="en-US" dirty="0"/>
              <a:t>We saw that it was easy to set up try to interpolate points that resulted in poor interpolating polynomials if we did not use partial pivoting</a:t>
            </a:r>
          </a:p>
          <a:p>
            <a:pPr lvl="2"/>
            <a:r>
              <a:rPr lang="en-US" dirty="0"/>
              <a:t>We found that shifting towards the origin and scaling resulted in a </a:t>
            </a:r>
            <a:r>
              <a:rPr lang="en-US" dirty="0" err="1"/>
              <a:t>Vandermonde</a:t>
            </a:r>
            <a:r>
              <a:rPr lang="en-US" dirty="0"/>
              <a:t> matrix with a smaller condition number</a:t>
            </a:r>
          </a:p>
          <a:p>
            <a:pPr lvl="2"/>
            <a:r>
              <a:rPr lang="en-US" dirty="0"/>
              <a:t>We saw that equally spaced points tended to have </a:t>
            </a:r>
            <a:r>
              <a:rPr lang="en-US" dirty="0" err="1"/>
              <a:t>Vandermonde</a:t>
            </a:r>
            <a:r>
              <a:rPr lang="en-US" dirty="0"/>
              <a:t> matrices with smaller condition numbers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Course summary</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a:extLst>
              <a:ext uri="{FF2B5EF4-FFF2-40B4-BE49-F238E27FC236}">
                <a16:creationId xmlns:a16="http://schemas.microsoft.com/office/drawing/2014/main" id="{1598AF3A-3585-4EF8-A998-6BFD1B633F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4655098"/>
      </p:ext>
    </p:extLst>
  </p:cSld>
  <p:clrMapOvr>
    <a:masterClrMapping/>
  </p:clrMapOvr>
  <mc:AlternateContent xmlns:mc="http://schemas.openxmlformats.org/markup-compatibility/2006">
    <mc:Choice xmlns:p14="http://schemas.microsoft.com/office/powerpoint/2010/main" Requires="p14">
      <p:transition spd="slow" p14:dur="2000" advTm="129196"/>
    </mc:Choice>
    <mc:Fallback>
      <p:transition spd="slow" advTm="12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14.8|16.5|5.9|7.3|7|8"/>
</p:tagLst>
</file>

<file path=ppt/tags/tag10.xml><?xml version="1.0" encoding="utf-8"?>
<p:tagLst xmlns:a="http://schemas.openxmlformats.org/drawingml/2006/main" xmlns:r="http://schemas.openxmlformats.org/officeDocument/2006/relationships" xmlns:p="http://schemas.openxmlformats.org/presentationml/2006/main">
  <p:tag name="TIMING" val="|6.6|18"/>
</p:tagLst>
</file>

<file path=ppt/tags/tag11.xml><?xml version="1.0" encoding="utf-8"?>
<p:tagLst xmlns:a="http://schemas.openxmlformats.org/drawingml/2006/main" xmlns:r="http://schemas.openxmlformats.org/officeDocument/2006/relationships" xmlns:p="http://schemas.openxmlformats.org/presentationml/2006/main">
  <p:tag name="TIMING" val="|10|14.7|14.1|10.7|10.5|4.2|11.1|8.7"/>
</p:tagLst>
</file>

<file path=ppt/tags/tag12.xml><?xml version="1.0" encoding="utf-8"?>
<p:tagLst xmlns:a="http://schemas.openxmlformats.org/drawingml/2006/main" xmlns:r="http://schemas.openxmlformats.org/officeDocument/2006/relationships" xmlns:p="http://schemas.openxmlformats.org/presentationml/2006/main">
  <p:tag name="TIMING" val="|10.5|3.5|5.6|27.2|9.3|17.7"/>
</p:tagLst>
</file>

<file path=ppt/tags/tag13.xml><?xml version="1.0" encoding="utf-8"?>
<p:tagLst xmlns:a="http://schemas.openxmlformats.org/drawingml/2006/main" xmlns:r="http://schemas.openxmlformats.org/officeDocument/2006/relationships" xmlns:p="http://schemas.openxmlformats.org/presentationml/2006/main">
  <p:tag name="TIMING" val="|9.2|8.6|5.8"/>
</p:tagLst>
</file>

<file path=ppt/tags/tag14.xml><?xml version="1.0" encoding="utf-8"?>
<p:tagLst xmlns:a="http://schemas.openxmlformats.org/drawingml/2006/main" xmlns:r="http://schemas.openxmlformats.org/officeDocument/2006/relationships" xmlns:p="http://schemas.openxmlformats.org/presentationml/2006/main">
  <p:tag name="TIMING" val="|17.2"/>
</p:tagLst>
</file>

<file path=ppt/tags/tag15.xml><?xml version="1.0" encoding="utf-8"?>
<p:tagLst xmlns:a="http://schemas.openxmlformats.org/drawingml/2006/main" xmlns:r="http://schemas.openxmlformats.org/officeDocument/2006/relationships" xmlns:p="http://schemas.openxmlformats.org/presentationml/2006/main">
  <p:tag name="TIMING" val="|53.1"/>
</p:tagLst>
</file>

<file path=ppt/tags/tag16.xml><?xml version="1.0" encoding="utf-8"?>
<p:tagLst xmlns:a="http://schemas.openxmlformats.org/drawingml/2006/main" xmlns:r="http://schemas.openxmlformats.org/officeDocument/2006/relationships" xmlns:p="http://schemas.openxmlformats.org/presentationml/2006/main">
  <p:tag name="TIMING" val="|4.5|19|12.3|23.3|7.5|4.2|12.7|17.8"/>
</p:tagLst>
</file>

<file path=ppt/tags/tag17.xml><?xml version="1.0" encoding="utf-8"?>
<p:tagLst xmlns:a="http://schemas.openxmlformats.org/drawingml/2006/main" xmlns:r="http://schemas.openxmlformats.org/officeDocument/2006/relationships" xmlns:p="http://schemas.openxmlformats.org/presentationml/2006/main">
  <p:tag name="TIMING" val="|6.8|22.1|12.3|22.4|6.1|20.4|18.3"/>
</p:tagLst>
</file>

<file path=ppt/tags/tag18.xml><?xml version="1.0" encoding="utf-8"?>
<p:tagLst xmlns:a="http://schemas.openxmlformats.org/drawingml/2006/main" xmlns:r="http://schemas.openxmlformats.org/officeDocument/2006/relationships" xmlns:p="http://schemas.openxmlformats.org/presentationml/2006/main">
  <p:tag name="TIMING" val="|12.7|4.7|3.4|21.8|17.1"/>
</p:tagLst>
</file>

<file path=ppt/tags/tag19.xml><?xml version="1.0" encoding="utf-8"?>
<p:tagLst xmlns:a="http://schemas.openxmlformats.org/drawingml/2006/main" xmlns:r="http://schemas.openxmlformats.org/officeDocument/2006/relationships" xmlns:p="http://schemas.openxmlformats.org/presentationml/2006/main">
  <p:tag name="TIMING" val="|57.5|6.6"/>
</p:tagLst>
</file>

<file path=ppt/tags/tag2.xml><?xml version="1.0" encoding="utf-8"?>
<p:tagLst xmlns:a="http://schemas.openxmlformats.org/drawingml/2006/main" xmlns:r="http://schemas.openxmlformats.org/officeDocument/2006/relationships" xmlns:p="http://schemas.openxmlformats.org/presentationml/2006/main">
  <p:tag name="TIMING" val="|3.9|5.8|6.3|9.6|6|3.3|7.1"/>
</p:tagLst>
</file>

<file path=ppt/tags/tag20.xml><?xml version="1.0" encoding="utf-8"?>
<p:tagLst xmlns:a="http://schemas.openxmlformats.org/drawingml/2006/main" xmlns:r="http://schemas.openxmlformats.org/officeDocument/2006/relationships" xmlns:p="http://schemas.openxmlformats.org/presentationml/2006/main">
  <p:tag name="TIMING" val="|3.8"/>
</p:tagLst>
</file>

<file path=ppt/tags/tag21.xml><?xml version="1.0" encoding="utf-8"?>
<p:tagLst xmlns:a="http://schemas.openxmlformats.org/drawingml/2006/main" xmlns:r="http://schemas.openxmlformats.org/officeDocument/2006/relationships" xmlns:p="http://schemas.openxmlformats.org/presentationml/2006/main">
  <p:tag name="TIMING" val="|3.5|24"/>
</p:tagLst>
</file>

<file path=ppt/tags/tag22.xml><?xml version="1.0" encoding="utf-8"?>
<p:tagLst xmlns:a="http://schemas.openxmlformats.org/drawingml/2006/main" xmlns:r="http://schemas.openxmlformats.org/officeDocument/2006/relationships" xmlns:p="http://schemas.openxmlformats.org/presentationml/2006/main">
  <p:tag name="TIMING" val="|11.8|8.2|8.1|8.7"/>
</p:tagLst>
</file>

<file path=ppt/tags/tag23.xml><?xml version="1.0" encoding="utf-8"?>
<p:tagLst xmlns:a="http://schemas.openxmlformats.org/drawingml/2006/main" xmlns:r="http://schemas.openxmlformats.org/officeDocument/2006/relationships" xmlns:p="http://schemas.openxmlformats.org/presentationml/2006/main">
  <p:tag name="TIMING" val="|17.2"/>
</p:tagLst>
</file>

<file path=ppt/tags/tag24.xml><?xml version="1.0" encoding="utf-8"?>
<p:tagLst xmlns:a="http://schemas.openxmlformats.org/drawingml/2006/main" xmlns:r="http://schemas.openxmlformats.org/officeDocument/2006/relationships" xmlns:p="http://schemas.openxmlformats.org/presentationml/2006/main">
  <p:tag name="TIMING" val="|10.5|14.9|5.5|15.1|42.4|38.8|39.4"/>
</p:tagLst>
</file>

<file path=ppt/tags/tag25.xml><?xml version="1.0" encoding="utf-8"?>
<p:tagLst xmlns:a="http://schemas.openxmlformats.org/drawingml/2006/main" xmlns:r="http://schemas.openxmlformats.org/officeDocument/2006/relationships" xmlns:p="http://schemas.openxmlformats.org/presentationml/2006/main">
  <p:tag name="TIMING" val="|13.2|17.3"/>
</p:tagLst>
</file>

<file path=ppt/tags/tag26.xml><?xml version="1.0" encoding="utf-8"?>
<p:tagLst xmlns:a="http://schemas.openxmlformats.org/drawingml/2006/main" xmlns:r="http://schemas.openxmlformats.org/officeDocument/2006/relationships" xmlns:p="http://schemas.openxmlformats.org/presentationml/2006/main">
  <p:tag name="TIMING" val="|8.3|30.3"/>
</p:tagLst>
</file>

<file path=ppt/tags/tag27.xml><?xml version="1.0" encoding="utf-8"?>
<p:tagLst xmlns:a="http://schemas.openxmlformats.org/drawingml/2006/main" xmlns:r="http://schemas.openxmlformats.org/officeDocument/2006/relationships" xmlns:p="http://schemas.openxmlformats.org/presentationml/2006/main">
  <p:tag name="TIMING" val="|10.6|15.1|6.6|6.9"/>
</p:tagLst>
</file>

<file path=ppt/tags/tag28.xml><?xml version="1.0" encoding="utf-8"?>
<p:tagLst xmlns:a="http://schemas.openxmlformats.org/drawingml/2006/main" xmlns:r="http://schemas.openxmlformats.org/officeDocument/2006/relationships" xmlns:p="http://schemas.openxmlformats.org/presentationml/2006/main">
  <p:tag name="TIMING" val="|11.5|13.5|31.9|7|24.7"/>
</p:tagLst>
</file>

<file path=ppt/tags/tag29.xml><?xml version="1.0" encoding="utf-8"?>
<p:tagLst xmlns:a="http://schemas.openxmlformats.org/drawingml/2006/main" xmlns:r="http://schemas.openxmlformats.org/officeDocument/2006/relationships" xmlns:p="http://schemas.openxmlformats.org/presentationml/2006/main">
  <p:tag name="TIMING" val="|9.8|15.3|28.9"/>
</p:tagLst>
</file>

<file path=ppt/tags/tag3.xml><?xml version="1.0" encoding="utf-8"?>
<p:tagLst xmlns:a="http://schemas.openxmlformats.org/drawingml/2006/main" xmlns:r="http://schemas.openxmlformats.org/officeDocument/2006/relationships" xmlns:p="http://schemas.openxmlformats.org/presentationml/2006/main">
  <p:tag name="TIMING" val="|6.9|6.8|23.3|15.7|8.3|29.3"/>
</p:tagLst>
</file>

<file path=ppt/tags/tag30.xml><?xml version="1.0" encoding="utf-8"?>
<p:tagLst xmlns:a="http://schemas.openxmlformats.org/drawingml/2006/main" xmlns:r="http://schemas.openxmlformats.org/officeDocument/2006/relationships" xmlns:p="http://schemas.openxmlformats.org/presentationml/2006/main">
  <p:tag name="TIMING" val="|7.6|29.8|10.9|14.5"/>
</p:tagLst>
</file>

<file path=ppt/tags/tag31.xml><?xml version="1.0" encoding="utf-8"?>
<p:tagLst xmlns:a="http://schemas.openxmlformats.org/drawingml/2006/main" xmlns:r="http://schemas.openxmlformats.org/officeDocument/2006/relationships" xmlns:p="http://schemas.openxmlformats.org/presentationml/2006/main">
  <p:tag name="TIMING" val="|6.6|2.6|15.5|19.9|17.1"/>
</p:tagLst>
</file>

<file path=ppt/tags/tag32.xml><?xml version="1.0" encoding="utf-8"?>
<p:tagLst xmlns:a="http://schemas.openxmlformats.org/drawingml/2006/main" xmlns:r="http://schemas.openxmlformats.org/officeDocument/2006/relationships" xmlns:p="http://schemas.openxmlformats.org/presentationml/2006/main">
  <p:tag name="TIMING" val="|7.1|4.7|31.2|11.9|8.4|40.7|6.5|2"/>
</p:tagLst>
</file>

<file path=ppt/tags/tag33.xml><?xml version="1.0" encoding="utf-8"?>
<p:tagLst xmlns:a="http://schemas.openxmlformats.org/drawingml/2006/main" xmlns:r="http://schemas.openxmlformats.org/officeDocument/2006/relationships" xmlns:p="http://schemas.openxmlformats.org/presentationml/2006/main">
  <p:tag name="TIMING" val="|9.6|20.8|14.2|7.4"/>
</p:tagLst>
</file>

<file path=ppt/tags/tag34.xml><?xml version="1.0" encoding="utf-8"?>
<p:tagLst xmlns:a="http://schemas.openxmlformats.org/drawingml/2006/main" xmlns:r="http://schemas.openxmlformats.org/officeDocument/2006/relationships" xmlns:p="http://schemas.openxmlformats.org/presentationml/2006/main">
  <p:tag name="TIMING" val="|7.9|31.6|22.3|30.8|26.5"/>
</p:tagLst>
</file>

<file path=ppt/tags/tag35.xml><?xml version="1.0" encoding="utf-8"?>
<p:tagLst xmlns:a="http://schemas.openxmlformats.org/drawingml/2006/main" xmlns:r="http://schemas.openxmlformats.org/officeDocument/2006/relationships" xmlns:p="http://schemas.openxmlformats.org/presentationml/2006/main">
  <p:tag name="TIMING" val="|8.8|21.2|16.2|70.1"/>
</p:tagLst>
</file>

<file path=ppt/tags/tag36.xml><?xml version="1.0" encoding="utf-8"?>
<p:tagLst xmlns:a="http://schemas.openxmlformats.org/drawingml/2006/main" xmlns:r="http://schemas.openxmlformats.org/officeDocument/2006/relationships" xmlns:p="http://schemas.openxmlformats.org/presentationml/2006/main">
  <p:tag name="TIMING" val="|32.9"/>
</p:tagLst>
</file>

<file path=ppt/tags/tag4.xml><?xml version="1.0" encoding="utf-8"?>
<p:tagLst xmlns:a="http://schemas.openxmlformats.org/drawingml/2006/main" xmlns:r="http://schemas.openxmlformats.org/officeDocument/2006/relationships" xmlns:p="http://schemas.openxmlformats.org/presentationml/2006/main">
  <p:tag name="TIMING" val="|15.4|30.3|25.7|11.2"/>
</p:tagLst>
</file>

<file path=ppt/tags/tag5.xml><?xml version="1.0" encoding="utf-8"?>
<p:tagLst xmlns:a="http://schemas.openxmlformats.org/drawingml/2006/main" xmlns:r="http://schemas.openxmlformats.org/officeDocument/2006/relationships" xmlns:p="http://schemas.openxmlformats.org/presentationml/2006/main">
  <p:tag name="TIMING" val="|6.4|8.4|14.2|12.5|3.8"/>
</p:tagLst>
</file>

<file path=ppt/tags/tag6.xml><?xml version="1.0" encoding="utf-8"?>
<p:tagLst xmlns:a="http://schemas.openxmlformats.org/drawingml/2006/main" xmlns:r="http://schemas.openxmlformats.org/officeDocument/2006/relationships" xmlns:p="http://schemas.openxmlformats.org/presentationml/2006/main">
  <p:tag name="TIMING" val="|4.9|14.9|32.8|9.8|21.3"/>
</p:tagLst>
</file>

<file path=ppt/tags/tag7.xml><?xml version="1.0" encoding="utf-8"?>
<p:tagLst xmlns:a="http://schemas.openxmlformats.org/drawingml/2006/main" xmlns:r="http://schemas.openxmlformats.org/officeDocument/2006/relationships" xmlns:p="http://schemas.openxmlformats.org/presentationml/2006/main">
  <p:tag name="TIMING" val="|4.8|10.5|25.5|13|33|21.7"/>
</p:tagLst>
</file>

<file path=ppt/tags/tag8.xml><?xml version="1.0" encoding="utf-8"?>
<p:tagLst xmlns:a="http://schemas.openxmlformats.org/drawingml/2006/main" xmlns:r="http://schemas.openxmlformats.org/officeDocument/2006/relationships" xmlns:p="http://schemas.openxmlformats.org/presentationml/2006/main">
  <p:tag name="TIMING" val="|3.2|32.4|6.9"/>
</p:tagLst>
</file>

<file path=ppt/tags/tag9.xml><?xml version="1.0" encoding="utf-8"?>
<p:tagLst xmlns:a="http://schemas.openxmlformats.org/drawingml/2006/main" xmlns:r="http://schemas.openxmlformats.org/officeDocument/2006/relationships" xmlns:p="http://schemas.openxmlformats.org/presentationml/2006/main">
  <p:tag name="TIMING" val="|6.6|6.6|10.8|9|2.7|1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104513</TotalTime>
  <Words>3470</Words>
  <Application>Microsoft Office PowerPoint</Application>
  <PresentationFormat>On-screen Show (4:3)</PresentationFormat>
  <Paragraphs>376</Paragraphs>
  <Slides>42</Slides>
  <Notes>0</Notes>
  <HiddenSlides>0</HiddenSlides>
  <MMClips>42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4"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Course summary</vt:lpstr>
      <vt:lpstr>Introduction</vt:lpstr>
      <vt:lpstr>Course summary</vt:lpstr>
      <vt:lpstr>1. Course introduction</vt:lpstr>
      <vt:lpstr>2. Representation of real numbers</vt:lpstr>
      <vt:lpstr>3. Tools for developing numerical algorithms</vt:lpstr>
      <vt:lpstr>3. Tools for developing numerical algorithms</vt:lpstr>
      <vt:lpstr>3. Tools for developing numerical algorithms</vt:lpstr>
      <vt:lpstr>3. Tools for developing numerical algorithms</vt:lpstr>
      <vt:lpstr>3. Tools for developing numerical algorithms</vt:lpstr>
      <vt:lpstr>3. Tools for developing numerical algorithms</vt:lpstr>
      <vt:lpstr>3. Tools for developing numerical algorithms</vt:lpstr>
      <vt:lpstr>4. Sources of error</vt:lpstr>
      <vt:lpstr>Categories of numerical problems</vt:lpstr>
      <vt:lpstr>5. Approximating the values of expressions</vt:lpstr>
      <vt:lpstr>5. Approximating the values of expressions</vt:lpstr>
      <vt:lpstr>5. Approximating the values of expressions</vt:lpstr>
      <vt:lpstr>5. Approximating the values of expressions</vt:lpstr>
      <vt:lpstr>5. Approximating the values of expressions</vt:lpstr>
      <vt:lpstr>5. Approximating the values of expressions</vt:lpstr>
      <vt:lpstr>5. Approximating the values of expressions</vt:lpstr>
      <vt:lpstr>5. Approximating the values of expressions</vt:lpstr>
      <vt:lpstr>5. Approximating the values of expressions</vt:lpstr>
      <vt:lpstr>6. Approximating solutions to algebraic equations and systems of algebraic equations</vt:lpstr>
      <vt:lpstr>6. Approximating solutions to algebraic equations and systems of algebraic equations</vt:lpstr>
      <vt:lpstr>6. Approximating solutions to algebraic equations and systems of algebraic equations</vt:lpstr>
      <vt:lpstr>6. Approximating solutions to algebraic equations and systems of algebraic equations</vt:lpstr>
      <vt:lpstr>6. Approximating solutions to algebraic equations and systems of algebraic equations</vt:lpstr>
      <vt:lpstr>7. Approximating solutions to analytic equations and systems of analytic equations</vt:lpstr>
      <vt:lpstr>7. Approximating solutions to analytic equations and systems of analytic equations</vt:lpstr>
      <vt:lpstr>7. Approximating solutions to analytic equations and systems of analytic equations</vt:lpstr>
      <vt:lpstr>7. Approximating solutions to analytic equations and systems of analytic equations</vt:lpstr>
      <vt:lpstr>7. Approximating solutions to analytic equations and systems of analytic equations</vt:lpstr>
      <vt:lpstr>7. Approximating solutions to analytic equations and systems of analytic equations</vt:lpstr>
      <vt:lpstr>8. Optimization</vt:lpstr>
      <vt:lpstr>8. Optimization</vt:lpstr>
      <vt:lpstr>8. Optimization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1791</cp:revision>
  <cp:lastPrinted>2021-04-01T01:38:00Z</cp:lastPrinted>
  <dcterms:created xsi:type="dcterms:W3CDTF">2020-04-30T19:27:29Z</dcterms:created>
  <dcterms:modified xsi:type="dcterms:W3CDTF">2021-05-14T00:03:12Z</dcterms:modified>
</cp:coreProperties>
</file>